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92" r:id="rId4"/>
    <p:sldId id="259" r:id="rId5"/>
    <p:sldId id="260" r:id="rId6"/>
    <p:sldId id="296" r:id="rId7"/>
    <p:sldId id="261" r:id="rId8"/>
    <p:sldId id="297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13" autoAdjust="0"/>
    <p:restoredTop sz="94713" autoAdjust="0"/>
  </p:normalViewPr>
  <p:slideViewPr>
    <p:cSldViewPr>
      <p:cViewPr varScale="1">
        <p:scale>
          <a:sx n="137" d="100"/>
          <a:sy n="137" d="100"/>
        </p:scale>
        <p:origin x="12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he-IL"/>
              <a:t>פתרונות לבקרה וביקורת פנים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302D3D-2174-4EC8-8B7A-E0791CFD6E2F}" type="datetimeFigureOut">
              <a:rPr lang="he-IL" smtClean="0"/>
              <a:pPr/>
              <a:t>ו'/שבט/תשפ"ו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901EC0-558A-4D43-834D-0497F6193B8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4535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he-IL"/>
              <a:t>פתרונות לבקרה וביקורת פנים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AA1D5A-175E-46C5-B078-60D7ECEA3D41}" type="datetimeFigureOut">
              <a:rPr lang="he-IL" smtClean="0"/>
              <a:pPr/>
              <a:t>ו'/שבט/תשפ"ו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25836-F657-419C-85CA-E0E54413493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52254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96BB-6A28-40AA-9364-465057C7DF44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David" pitchFamily="34" charset="-79"/>
                <a:cs typeface="David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869423" y="6381328"/>
            <a:ext cx="3464024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 dirty="0"/>
              <a:t>כל הזכויות שמורות</a:t>
            </a:r>
            <a:r>
              <a:rPr lang="he-IL" sz="1800" dirty="0">
                <a:latin typeface="Wingdings" pitchFamily="2" charset="2"/>
              </a:rPr>
              <a:t> </a:t>
            </a:r>
            <a:r>
              <a:rPr lang="en-US" sz="1800" dirty="0">
                <a:latin typeface="Wingdings" pitchFamily="2" charset="2"/>
              </a:rPr>
              <a:t> </a:t>
            </a:r>
            <a:r>
              <a:rPr lang="he-IL" dirty="0"/>
              <a:t>©</a:t>
            </a:r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DCEF4C04-11FB-4A9A-A179-4A96B482656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81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985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653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12974"/>
          </a:xfrm>
        </p:spPr>
        <p:txBody>
          <a:bodyPr>
            <a:normAutofit/>
          </a:bodyPr>
          <a:lstStyle>
            <a:lvl1pPr>
              <a:defRPr sz="3600"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  <a:lvl2pPr>
              <a:defRPr>
                <a:latin typeface="David" pitchFamily="34" charset="-79"/>
                <a:cs typeface="David" pitchFamily="34" charset="-79"/>
              </a:defRPr>
            </a:lvl2pPr>
            <a:lvl3pPr>
              <a:defRPr>
                <a:latin typeface="David" pitchFamily="34" charset="-79"/>
                <a:cs typeface="David" pitchFamily="34" charset="-79"/>
              </a:defRPr>
            </a:lvl3pPr>
            <a:lvl4pPr>
              <a:defRPr>
                <a:latin typeface="David" pitchFamily="34" charset="-79"/>
                <a:cs typeface="David" pitchFamily="34" charset="-79"/>
              </a:defRPr>
            </a:lvl4pPr>
            <a:lvl5pPr>
              <a:defRPr>
                <a:latin typeface="David" pitchFamily="34" charset="-79"/>
                <a:cs typeface="David" pitchFamily="34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3464024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 dirty="0"/>
              <a:t>כל הזכויות שמורות</a:t>
            </a:r>
            <a:r>
              <a:rPr lang="he-IL" sz="1800" dirty="0">
                <a:latin typeface="Wingdings" pitchFamily="2" charset="2"/>
              </a:rPr>
              <a:t> </a:t>
            </a:r>
            <a:r>
              <a:rPr lang="en-US" sz="1800" dirty="0">
                <a:latin typeface="Wingdings" pitchFamily="2" charset="2"/>
              </a:rPr>
              <a:t> </a:t>
            </a:r>
            <a:r>
              <a:rPr lang="he-IL" dirty="0"/>
              <a:t>©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DCEF4C04-11FB-4A9A-A179-4A96B482656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9" y="116632"/>
            <a:ext cx="8253302" cy="5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942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1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6183" y="1340768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348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92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85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598388"/>
          </a:xfrm>
        </p:spPr>
        <p:txBody>
          <a:bodyPr anchor="b">
            <a:noAutofit/>
          </a:bodyPr>
          <a:lstStyle>
            <a:lvl1pPr algn="r">
              <a:defRPr sz="3600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64137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57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כל הזכויות שמורות</a:t>
            </a:r>
            <a:r>
              <a:rPr lang="en-US" dirty="0"/>
              <a:t> </a:t>
            </a:r>
            <a:r>
              <a:rPr lang="he-IL" dirty="0"/>
              <a:t>©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F4C04-11FB-4A9A-A179-4A96B48265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108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699792" y="6381328"/>
            <a:ext cx="3464024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 dirty="0"/>
              <a:t>כל הזכויות שמורות</a:t>
            </a:r>
            <a:r>
              <a:rPr lang="he-IL" sz="1800" dirty="0">
                <a:latin typeface="Wingdings" pitchFamily="2" charset="2"/>
              </a:rPr>
              <a:t> </a:t>
            </a:r>
            <a:r>
              <a:rPr lang="en-US" sz="1800" dirty="0">
                <a:latin typeface="Wingdings" pitchFamily="2" charset="2"/>
              </a:rPr>
              <a:t> </a:t>
            </a:r>
            <a:r>
              <a:rPr lang="he-IL" dirty="0"/>
              <a:t>©</a:t>
            </a: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81328"/>
            <a:ext cx="2133600" cy="340147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itchFamily="34" charset="-79"/>
                <a:cs typeface="David" pitchFamily="34" charset="-79"/>
              </a:defRPr>
            </a:lvl1pPr>
          </a:lstStyle>
          <a:p>
            <a:fld id="{DCEF4C04-11FB-4A9A-A179-4A96B482656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9" y="116632"/>
            <a:ext cx="8253302" cy="5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David" pitchFamily="34" charset="-79"/>
          <a:ea typeface="+mj-ea"/>
          <a:cs typeface="David" pitchFamily="34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avid" pitchFamily="34" charset="-79"/>
          <a:ea typeface="+mn-ea"/>
          <a:cs typeface="David" pitchFamily="34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hyperlink" Target="https://www.youtube.com/watch?v=1MQZTxyTX0o" TargetMode="Externa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hyperlink" Target="https://www.youtube.com/watch?v=W9AKpFFjFL0" TargetMode="External"/><Relationship Id="rId10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714AA-9098-4068-9726-0FD909E55988}" type="slidenum">
              <a:rPr lang="he-IL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475656" y="1339056"/>
            <a:ext cx="2664296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כותרת 10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461665"/>
          </a:xfr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eaLnBrk="0" hangingPunct="0">
              <a:defRPr/>
            </a:pPr>
            <a:r>
              <a:rPr lang="en-US" sz="2400" kern="1200" dirty="0">
                <a:solidFill>
                  <a:schemeClr val="bg1"/>
                </a:solidFill>
                <a:ea typeface="+mn-ea"/>
              </a:rPr>
              <a:t> </a:t>
            </a:r>
            <a:r>
              <a:rPr lang="he-IL" sz="2400" kern="1200" dirty="0">
                <a:solidFill>
                  <a:schemeClr val="bg1"/>
                </a:solidFill>
                <a:ea typeface="+mn-ea"/>
              </a:rPr>
              <a:t>בקרה מתמשכת באמצעות </a:t>
            </a:r>
            <a:r>
              <a:rPr lang="en-US" sz="2400" kern="1200" dirty="0">
                <a:solidFill>
                  <a:schemeClr val="bg1"/>
                </a:solidFill>
                <a:ea typeface="+mn-ea"/>
              </a:rPr>
              <a:t>IDEA</a:t>
            </a:r>
            <a:r>
              <a:rPr lang="he-IL" sz="2400" kern="1200" dirty="0">
                <a:solidFill>
                  <a:schemeClr val="bg1"/>
                </a:solidFill>
                <a:ea typeface="+mn-ea"/>
              </a:rPr>
              <a:t> לנתונים המנוהלים ב- </a:t>
            </a:r>
            <a:r>
              <a:rPr lang="en-US" sz="2400" dirty="0">
                <a:solidFill>
                  <a:schemeClr val="bg1"/>
                </a:solidFill>
              </a:rPr>
              <a:t>SAP®</a:t>
            </a:r>
            <a:endParaRPr lang="he-IL" sz="2400" kern="12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106" y="1211523"/>
            <a:ext cx="6409350" cy="3362459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marL="271463" indent="-271463" algn="r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  <a:hlinkClick r:id="rId2" action="ppaction://hlinksldjump"/>
              </a:rPr>
              <a:t>תמצית יכולות תוכנת </a:t>
            </a:r>
            <a:r>
              <a:rPr lang="en-US" sz="2300" dirty="0">
                <a:latin typeface="David" panose="020E0502060401010101" pitchFamily="34" charset="-79"/>
                <a:cs typeface="David" panose="020E0502060401010101" pitchFamily="34" charset="-79"/>
                <a:hlinkClick r:id="rId2" action="ppaction://hlinksldjump"/>
              </a:rPr>
              <a:t>IDEA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  <a:hlinkClick r:id="rId2" action="ppaction://hlinksldjump"/>
              </a:rPr>
              <a:t> 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כ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כלי לבקרה וביקורת</a:t>
            </a:r>
            <a:endParaRPr lang="he-IL" sz="2300" dirty="0">
              <a:latin typeface="David" panose="020E0502060401010101" pitchFamily="34" charset="-79"/>
              <a:cs typeface="David" panose="020E0502060401010101" pitchFamily="34" charset="-79"/>
              <a:hlinkClick r:id="rId4" action="ppaction://hlinksldjump"/>
            </a:endParaRPr>
          </a:p>
          <a:p>
            <a:pPr marL="271463" indent="-271463" algn="r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  <a:hlinkClick r:id="rId4" action="ppaction://hlinksldjump"/>
              </a:rPr>
              <a:t>מאפיינים מרכזיים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ב </a:t>
            </a:r>
            <a:r>
              <a:rPr lang="en-US" sz="2300" dirty="0">
                <a:latin typeface="David" panose="020E0502060401010101" pitchFamily="34" charset="-79"/>
                <a:cs typeface="David" panose="020E0502060401010101" pitchFamily="34" charset="-79"/>
                <a:hlinkClick r:id="rId5"/>
              </a:rPr>
              <a:t>SmartExporter</a:t>
            </a:r>
            <a:endParaRPr lang="he-IL" sz="2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1463" indent="-271463" algn="r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  <a:hlinkClick r:id="rId6" action="ppaction://hlinksldjump"/>
              </a:rPr>
              <a:t>תפעול  </a:t>
            </a:r>
            <a:r>
              <a:rPr lang="en-US" sz="2300" dirty="0">
                <a:latin typeface="David" panose="020E0502060401010101" pitchFamily="34" charset="-79"/>
                <a:cs typeface="David" panose="020E0502060401010101" pitchFamily="34" charset="-79"/>
                <a:hlinkClick r:id="rId6" action="ppaction://hlinksldjump"/>
              </a:rPr>
              <a:t>SmartExporter</a:t>
            </a:r>
            <a:endParaRPr lang="he-IL" sz="2300" dirty="0">
              <a:latin typeface="David" panose="020E0502060401010101" pitchFamily="34" charset="-79"/>
              <a:cs typeface="David" panose="020E0502060401010101" pitchFamily="34" charset="-79"/>
              <a:hlinkClick r:id="rId6" action="ppaction://hlinksldjump"/>
            </a:endParaRPr>
          </a:p>
          <a:p>
            <a:pPr marL="271463" indent="-271463" algn="r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  <a:hlinkClick r:id="rId7" action="ppaction://hlinksldjump"/>
              </a:rPr>
              <a:t>הדגמת ביצוע </a:t>
            </a:r>
            <a:r>
              <a:rPr lang="en-US" sz="2300" dirty="0">
                <a:latin typeface="David" panose="020E0502060401010101" pitchFamily="34" charset="-79"/>
                <a:cs typeface="David" panose="020E0502060401010101" pitchFamily="34" charset="-79"/>
                <a:hlinkClick r:id="rId7" action="ppaction://hlinksldjump"/>
              </a:rPr>
              <a:t>JOIN</a:t>
            </a:r>
            <a:endParaRPr lang="he-IL" sz="2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3525" indent="-263525" algn="r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  <a:hlinkClick r:id="rId8" action="ppaction://hlinksldjump"/>
              </a:rPr>
              <a:t>ת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גרים בשליפת נתוני </a:t>
            </a:r>
            <a:r>
              <a:rPr lang="en-US" sz="2300" dirty="0">
                <a:latin typeface="David" panose="020E0502060401010101" pitchFamily="34" charset="-79"/>
                <a:cs typeface="David" panose="020E0502060401010101" pitchFamily="34" charset="-79"/>
              </a:rPr>
              <a:t>SAP</a:t>
            </a:r>
            <a:endParaRPr lang="he-IL" sz="23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E983F293-F40F-23C2-AB4D-2BF4B42F132A}"/>
              </a:ext>
            </a:extLst>
          </p:cNvPr>
          <p:cNvGrpSpPr/>
          <p:nvPr/>
        </p:nvGrpSpPr>
        <p:grpSpPr>
          <a:xfrm>
            <a:off x="1258651" y="1907870"/>
            <a:ext cx="3775824" cy="3902235"/>
            <a:chOff x="1258651" y="1907870"/>
            <a:chExt cx="3775824" cy="3902235"/>
          </a:xfrm>
        </p:grpSpPr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25FAC10C-B557-7B5B-F4A3-87F1E068F799}"/>
                </a:ext>
              </a:extLst>
            </p:cNvPr>
            <p:cNvGrpSpPr/>
            <p:nvPr/>
          </p:nvGrpSpPr>
          <p:grpSpPr>
            <a:xfrm>
              <a:off x="2411760" y="3784313"/>
              <a:ext cx="621600" cy="534918"/>
              <a:chOff x="2267720" y="3518643"/>
              <a:chExt cx="621600" cy="534918"/>
            </a:xfrm>
          </p:grpSpPr>
          <p:sp>
            <p:nvSpPr>
              <p:cNvPr id="15" name="חץ ימינה 14"/>
              <p:cNvSpPr/>
              <p:nvPr/>
            </p:nvSpPr>
            <p:spPr>
              <a:xfrm rot="5400000">
                <a:off x="2501285" y="3665526"/>
                <a:ext cx="458499" cy="317571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חץ ימינה 15"/>
              <p:cNvSpPr/>
              <p:nvPr/>
            </p:nvSpPr>
            <p:spPr>
              <a:xfrm rot="16200000">
                <a:off x="2195667" y="3590696"/>
                <a:ext cx="458500" cy="31439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4" name="תמונה 3" descr="תמונה שמכילה טקסט, גופן, דף אינטרנט, תוכנה">
              <a:extLst>
                <a:ext uri="{FF2B5EF4-FFF2-40B4-BE49-F238E27FC236}">
                  <a16:creationId xmlns:a16="http://schemas.microsoft.com/office/drawing/2014/main" id="{503768DE-3552-D22B-896E-B00E3FA33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58651" y="4343200"/>
              <a:ext cx="3775824" cy="1466905"/>
            </a:xfrm>
            <a:prstGeom prst="rect">
              <a:avLst/>
            </a:prstGeom>
          </p:spPr>
        </p:pic>
        <p:pic>
          <p:nvPicPr>
            <p:cNvPr id="9" name="תמונה 8" descr="תמונה שמכילה טקסט, צילום מסך, גופן, עיצוב">
              <a:extLst>
                <a:ext uri="{FF2B5EF4-FFF2-40B4-BE49-F238E27FC236}">
                  <a16:creationId xmlns:a16="http://schemas.microsoft.com/office/drawing/2014/main" id="{790A8C18-7945-BAF7-DC4E-DDD32647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8651" y="1907870"/>
              <a:ext cx="2664297" cy="185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7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8280920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Data dictionary – Download your firm’s DD / Decide on a generic DD</a:t>
            </a:r>
            <a:endParaRPr lang="he-IL" sz="24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1E19F-DDBA-4851-AAA7-ACA1147C2FEE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תמונה 9" descr="תמונה שמכילה טקסט, צילום מסך, תוכנה, מערכת הפעל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729E90F-5A3D-0C39-D01A-2F10638D6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46" y="1124744"/>
            <a:ext cx="6620799" cy="3429479"/>
          </a:xfrm>
          <a:prstGeom prst="rect">
            <a:avLst/>
          </a:prstGeom>
        </p:spPr>
      </p:pic>
      <p:pic>
        <p:nvPicPr>
          <p:cNvPr id="8" name="תמונה 7" descr="תמונה שמכילה טקסט, חשמל, צילום מסך, תוכנ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0BFB616-6C88-1C54-0AC4-A91AAE47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98" y="2132856"/>
            <a:ext cx="3464024" cy="3911756"/>
          </a:xfrm>
          <a:prstGeom prst="rect">
            <a:avLst/>
          </a:prstGeom>
        </p:spPr>
      </p:pic>
      <p:pic>
        <p:nvPicPr>
          <p:cNvPr id="15" name="תמונה 14" descr="תמונה שמכילה טקסט, צילום מסך, תוכנה, מספ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826CF9ED-267D-4609-BF35-739F0BCD4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087" y="1745168"/>
            <a:ext cx="3726115" cy="39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596336" y="6381750"/>
            <a:ext cx="1306364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6627812" cy="503237"/>
          </a:xfrm>
        </p:spPr>
        <p:txBody>
          <a:bodyPr>
            <a:noAutofit/>
          </a:bodyPr>
          <a:lstStyle/>
          <a:p>
            <a:pPr rtl="0"/>
            <a:r>
              <a:rPr lang="en-US" sz="2800" dirty="0"/>
              <a:t>Create Data Request - introduction</a:t>
            </a:r>
            <a:endParaRPr lang="he-IL" sz="2800" dirty="0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388" y="6381750"/>
            <a:ext cx="550862" cy="295275"/>
          </a:xfrm>
        </p:spPr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תמונה 2" descr="תמונה שמכילה טקסט, צילום מסך, תוכנה, תצוגה">
            <a:extLst>
              <a:ext uri="{FF2B5EF4-FFF2-40B4-BE49-F238E27FC236}">
                <a16:creationId xmlns:a16="http://schemas.microsoft.com/office/drawing/2014/main" id="{22603498-0650-4D69-3DBD-46B30E1E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9" y="1422208"/>
            <a:ext cx="7754432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5125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596336" y="6381750"/>
            <a:ext cx="1306364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467544" y="620689"/>
            <a:ext cx="8064896" cy="432048"/>
          </a:xfrm>
        </p:spPr>
        <p:txBody>
          <a:bodyPr>
            <a:noAutofit/>
          </a:bodyPr>
          <a:lstStyle/>
          <a:p>
            <a:r>
              <a:rPr lang="he-IL" sz="2800" dirty="0"/>
              <a:t>M</a:t>
            </a:r>
            <a:r>
              <a:rPr lang="en-US" sz="2800" dirty="0" err="1"/>
              <a:t>anage</a:t>
            </a:r>
            <a:r>
              <a:rPr lang="en-US" sz="2800" dirty="0"/>
              <a:t> up to 10 SAP Connections</a:t>
            </a:r>
            <a:endParaRPr lang="he-IL" sz="2800" dirty="0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388" y="6381750"/>
            <a:ext cx="550862" cy="295275"/>
          </a:xfrm>
        </p:spPr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תמונה 2" descr="תמונה שמכילה טקסט, צילום מסך, תוכנה, דף אינטרנט">
            <a:extLst>
              <a:ext uri="{FF2B5EF4-FFF2-40B4-BE49-F238E27FC236}">
                <a16:creationId xmlns:a16="http://schemas.microsoft.com/office/drawing/2014/main" id="{5F297B99-C870-0457-2EFE-4D7CF12F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74" y="1076285"/>
            <a:ext cx="7773485" cy="4734586"/>
          </a:xfrm>
          <a:prstGeom prst="rect">
            <a:avLst/>
          </a:prstGeom>
        </p:spPr>
      </p:pic>
      <p:pic>
        <p:nvPicPr>
          <p:cNvPr id="14" name="תמונה 13" descr="תמונה שמכילה טקסט, צילום מסך, תוכנה, תצוגה">
            <a:extLst>
              <a:ext uri="{FF2B5EF4-FFF2-40B4-BE49-F238E27FC236}">
                <a16:creationId xmlns:a16="http://schemas.microsoft.com/office/drawing/2014/main" id="{73C4ADA8-B54F-033B-772F-F9483C563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29420"/>
            <a:ext cx="5548529" cy="2975647"/>
          </a:xfrm>
          <a:prstGeom prst="rect">
            <a:avLst/>
          </a:prstGeom>
        </p:spPr>
      </p:pic>
      <p:pic>
        <p:nvPicPr>
          <p:cNvPr id="16" name="תמונה 15" descr="תמונה שמכילה טקסט, צילום מסך, תוכנה, סמל מחשב">
            <a:extLst>
              <a:ext uri="{FF2B5EF4-FFF2-40B4-BE49-F238E27FC236}">
                <a16:creationId xmlns:a16="http://schemas.microsoft.com/office/drawing/2014/main" id="{06237BBE-65C4-FF81-5DC1-E91284A70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92896"/>
            <a:ext cx="4975549" cy="34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0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3456384" cy="503237"/>
          </a:xfrm>
        </p:spPr>
        <p:txBody>
          <a:bodyPr/>
          <a:lstStyle/>
          <a:p>
            <a:r>
              <a:rPr lang="he-IL" sz="2400" dirty="0"/>
              <a:t>בחירת טבלאות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1E19F-DDBA-4851-AAA7-ACA1147C2FEE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124744"/>
            <a:ext cx="7920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>
                <a:latin typeface="David" pitchFamily="34" charset="-79"/>
                <a:cs typeface="David" pitchFamily="34" charset="-79"/>
              </a:rPr>
              <a:t>איתור ובחירת טבלאות גם בעזרת תיאור (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description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) של שם טבלה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1543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 descr="תמונה שמכילה טקסט, צילום מסך, תוכנה, דף אינטרנט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1CB287DF-73D7-2954-1A9E-067A8058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45" y="0"/>
            <a:ext cx="7355910" cy="6858000"/>
          </a:xfrm>
          <a:prstGeom prst="rect">
            <a:avLst/>
          </a:prstGeom>
        </p:spPr>
      </p:pic>
      <p:sp>
        <p:nvSpPr>
          <p:cNvPr id="11" name="אליפסה 10"/>
          <p:cNvSpPr/>
          <p:nvPr/>
        </p:nvSpPr>
        <p:spPr>
          <a:xfrm>
            <a:off x="2550979" y="975352"/>
            <a:ext cx="1312868" cy="402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899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596336" y="6381750"/>
            <a:ext cx="1306364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2627784" y="548680"/>
            <a:ext cx="3744416" cy="503237"/>
          </a:xfrm>
        </p:spPr>
        <p:txBody>
          <a:bodyPr>
            <a:noAutofit/>
          </a:bodyPr>
          <a:lstStyle/>
          <a:p>
            <a:r>
              <a:rPr lang="he-IL" sz="2800" dirty="0"/>
              <a:t>פילטרים גלובליים</a:t>
            </a: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388" y="6381750"/>
            <a:ext cx="550862" cy="295275"/>
          </a:xfrm>
        </p:spPr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תמונה 2" descr="תמונה שמכילה טקסט, צילום מסך, מספר, תוכנ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CB77C8FB-5949-BB2E-7C30-1143FF80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8" y="1272855"/>
            <a:ext cx="6014762" cy="470989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96952"/>
            <a:ext cx="2656392" cy="28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448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596336" y="6381750"/>
            <a:ext cx="1306364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388" y="6381750"/>
            <a:ext cx="550862" cy="295275"/>
          </a:xfrm>
        </p:spPr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6627812" cy="503237"/>
          </a:xfrm>
        </p:spPr>
        <p:txBody>
          <a:bodyPr/>
          <a:lstStyle/>
          <a:p>
            <a:r>
              <a:rPr lang="he-IL" sz="2500" dirty="0"/>
              <a:t>בחירת שדות ופילטרים על נתוני הטבלה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4005064"/>
            <a:ext cx="34563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402778" cy="266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 descr="תמונה שמכילה טקסט, צילום מסך, תוכנה, סמל מחשב">
            <a:extLst>
              <a:ext uri="{FF2B5EF4-FFF2-40B4-BE49-F238E27FC236}">
                <a16:creationId xmlns:a16="http://schemas.microsoft.com/office/drawing/2014/main" id="{6F3E65F4-58E5-A3D3-B063-C9D06ADF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42" y="1033620"/>
            <a:ext cx="4912296" cy="44876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420" y="2964692"/>
            <a:ext cx="4765097" cy="311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כותרת 1"/>
          <p:cNvSpPr txBox="1">
            <a:spLocks/>
          </p:cNvSpPr>
          <p:nvPr/>
        </p:nvSpPr>
        <p:spPr>
          <a:xfrm>
            <a:off x="5566619" y="4126519"/>
            <a:ext cx="248141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הגדרת פילטרים בנתוני טבלה</a:t>
            </a:r>
          </a:p>
        </p:txBody>
      </p:sp>
    </p:spTree>
    <p:extLst>
      <p:ext uri="{BB962C8B-B14F-4D97-AF65-F5344CB8AC3E}">
        <p14:creationId xmlns:p14="http://schemas.microsoft.com/office/powerpoint/2010/main" val="3314124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184576" cy="503237"/>
          </a:xfrm>
        </p:spPr>
        <p:txBody>
          <a:bodyPr>
            <a:noAutofit/>
          </a:bodyPr>
          <a:lstStyle/>
          <a:p>
            <a:r>
              <a:rPr lang="he-IL" sz="2800" dirty="0"/>
              <a:t>שדות ופילטרים - עיון בנתונים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1E19F-DDBA-4851-AAA7-ACA1147C2FEE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15579"/>
            <a:ext cx="6326659" cy="501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1402778" cy="266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49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כותרת 4"/>
          <p:cNvSpPr>
            <a:spLocks noGrp="1"/>
          </p:cNvSpPr>
          <p:nvPr>
            <p:ph type="title" idx="4294967295"/>
          </p:nvPr>
        </p:nvSpPr>
        <p:spPr>
          <a:xfrm>
            <a:off x="1259632" y="476672"/>
            <a:ext cx="5256584" cy="503237"/>
          </a:xfrm>
        </p:spPr>
        <p:txBody>
          <a:bodyPr/>
          <a:lstStyle/>
          <a:p>
            <a:r>
              <a:rPr lang="he-IL" sz="2500" dirty="0"/>
              <a:t>אופציות בסיום התהליך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8009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קבוצה 28"/>
          <p:cNvGrpSpPr/>
          <p:nvPr/>
        </p:nvGrpSpPr>
        <p:grpSpPr>
          <a:xfrm>
            <a:off x="2627784" y="2852936"/>
            <a:ext cx="5173960" cy="3114675"/>
            <a:chOff x="2483768" y="1844824"/>
            <a:chExt cx="5173960" cy="311467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1844824"/>
              <a:ext cx="3733800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מחבר חץ ישר 16"/>
            <p:cNvCxnSpPr/>
            <p:nvPr/>
          </p:nvCxnSpPr>
          <p:spPr>
            <a:xfrm>
              <a:off x="2483768" y="2924944"/>
              <a:ext cx="1512168" cy="0"/>
            </a:xfrm>
            <a:prstGeom prst="straightConnector1">
              <a:avLst/>
            </a:prstGeom>
            <a:ln w="28575">
              <a:solidFill>
                <a:srgbClr val="99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קבוצה 22"/>
          <p:cNvGrpSpPr/>
          <p:nvPr/>
        </p:nvGrpSpPr>
        <p:grpSpPr>
          <a:xfrm>
            <a:off x="2555776" y="908720"/>
            <a:ext cx="4656187" cy="3390900"/>
            <a:chOff x="3779912" y="1556792"/>
            <a:chExt cx="4656187" cy="33909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556792"/>
              <a:ext cx="364807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מחבר חץ ישר 21"/>
            <p:cNvCxnSpPr/>
            <p:nvPr/>
          </p:nvCxnSpPr>
          <p:spPr>
            <a:xfrm>
              <a:off x="3779912" y="3573016"/>
              <a:ext cx="1008112" cy="0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/>
          <p:cNvGrpSpPr/>
          <p:nvPr/>
        </p:nvGrpSpPr>
        <p:grpSpPr>
          <a:xfrm>
            <a:off x="3275856" y="2060848"/>
            <a:ext cx="5668144" cy="4117479"/>
            <a:chOff x="3347864" y="1988840"/>
            <a:chExt cx="5668144" cy="4117479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4428" y="1988840"/>
              <a:ext cx="5101580" cy="411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מחבר חץ ישר 25"/>
            <p:cNvCxnSpPr/>
            <p:nvPr/>
          </p:nvCxnSpPr>
          <p:spPr>
            <a:xfrm>
              <a:off x="3347864" y="4293096"/>
              <a:ext cx="576064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4932040" y="1340768"/>
            <a:ext cx="3541028" cy="5133380"/>
            <a:chOff x="251520" y="476672"/>
            <a:chExt cx="3685044" cy="54214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76672"/>
              <a:ext cx="3685044" cy="542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5517232"/>
              <a:ext cx="2416696" cy="30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מחבר חץ ישר 11"/>
          <p:cNvCxnSpPr/>
          <p:nvPr/>
        </p:nvCxnSpPr>
        <p:spPr>
          <a:xfrm>
            <a:off x="3275856" y="2276872"/>
            <a:ext cx="1584176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8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596336" y="6381750"/>
            <a:ext cx="1306364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6544124" cy="50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9"/>
          <p:cNvSpPr txBox="1">
            <a:spLocks/>
          </p:cNvSpPr>
          <p:nvPr/>
        </p:nvSpPr>
        <p:spPr bwMode="auto">
          <a:xfrm>
            <a:off x="2627784" y="548680"/>
            <a:ext cx="352839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קליטה ל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</a:t>
            </a:r>
            <a:endParaRPr kumimoji="0" lang="he-IL" sz="2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388" y="6381750"/>
            <a:ext cx="550862" cy="295275"/>
          </a:xfrm>
        </p:spPr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לחצן פעולה: חזרה 9">
            <a:hlinkClick r:id="rId3" action="ppaction://hlinksldjump" highlightClick="1"/>
          </p:cNvPr>
          <p:cNvSpPr/>
          <p:nvPr/>
        </p:nvSpPr>
        <p:spPr>
          <a:xfrm>
            <a:off x="8172400" y="5877272"/>
            <a:ext cx="360040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576814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כותרת 4"/>
          <p:cNvSpPr>
            <a:spLocks noGrp="1"/>
          </p:cNvSpPr>
          <p:nvPr>
            <p:ph type="title" idx="4294967295"/>
          </p:nvPr>
        </p:nvSpPr>
        <p:spPr>
          <a:xfrm>
            <a:off x="1691680" y="692696"/>
            <a:ext cx="6768752" cy="503237"/>
          </a:xfrm>
          <a:solidFill>
            <a:schemeClr val="accent2"/>
          </a:solidFill>
        </p:spPr>
        <p:txBody>
          <a:bodyPr/>
          <a:lstStyle/>
          <a:p>
            <a:r>
              <a:rPr lang="he-IL" sz="2500" dirty="0">
                <a:solidFill>
                  <a:schemeClr val="bg1"/>
                </a:solidFill>
              </a:rPr>
              <a:t>הדגמת ביצוע </a:t>
            </a:r>
            <a:r>
              <a:rPr lang="en-US" sz="2500" dirty="0">
                <a:solidFill>
                  <a:schemeClr val="bg1"/>
                </a:solidFill>
              </a:rPr>
              <a:t>JOIN</a:t>
            </a:r>
            <a:r>
              <a:rPr lang="he-IL" sz="2500" dirty="0">
                <a:solidFill>
                  <a:schemeClr val="bg1"/>
                </a:solidFill>
              </a:rPr>
              <a:t> בסביבת </a:t>
            </a:r>
            <a:r>
              <a:rPr lang="en-US" sz="2500" dirty="0">
                <a:solidFill>
                  <a:schemeClr val="bg1"/>
                </a:solidFill>
              </a:rPr>
              <a:t>SAP</a:t>
            </a:r>
            <a:endParaRPr lang="he-IL" sz="2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424936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he-IL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לחיצה על 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Create Data Request  </a:t>
            </a:r>
            <a:r>
              <a:rPr lang="he-IL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 בעמוד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HOME </a:t>
            </a:r>
            <a:r>
              <a:rPr lang="he-IL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 ליצירת שם לשליפה: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Accounts Payable New </a:t>
            </a:r>
            <a:r>
              <a:rPr lang="he-IL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 ושמירתה במועדפים</a:t>
            </a:r>
          </a:p>
          <a:p>
            <a:pPr marL="457200" lvl="0" indent="-457200" algn="r">
              <a:buFont typeface="+mj-lt"/>
              <a:buAutoNum type="arabicPeriod"/>
            </a:pPr>
            <a:r>
              <a:rPr lang="he-IL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בדיקת התקשורת מול ה-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SAP</a:t>
            </a:r>
            <a:endParaRPr lang="he-IL" sz="2100" dirty="0">
              <a:solidFill>
                <a:srgbClr val="000000"/>
              </a:solidFill>
              <a:latin typeface="David" pitchFamily="34" charset="-79"/>
              <a:ea typeface="Calibri" pitchFamily="34" charset="0"/>
              <a:cs typeface="David" pitchFamily="34" charset="-79"/>
            </a:endParaRPr>
          </a:p>
          <a:p>
            <a:pPr marL="457200" lvl="0" indent="-457200" algn="r">
              <a:buFont typeface="+mj-lt"/>
              <a:buAutoNum type="arabicPeriod"/>
            </a:pPr>
            <a:r>
              <a:rPr lang="he-IL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בחירת טבלאות:</a:t>
            </a:r>
          </a:p>
          <a:p>
            <a:pPr marL="717550" lvl="1" indent="-2603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LFA1 </a:t>
            </a:r>
            <a:r>
              <a:rPr lang="he-IL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-</a:t>
            </a:r>
            <a:r>
              <a:rPr lang="en-US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 Vendor Master  General Section 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717550" lvl="1" indent="-2603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LFB1- Vendor Master - Company Code</a:t>
            </a:r>
            <a:endParaRPr lang="en-US" sz="2100" dirty="0">
              <a:latin typeface="David" pitchFamily="34" charset="-79"/>
              <a:cs typeface="David" pitchFamily="34" charset="-79"/>
            </a:endParaRPr>
          </a:p>
          <a:p>
            <a:pPr marL="457200" lvl="0" indent="-457200" algn="r">
              <a:buFont typeface="+mj-lt"/>
              <a:buAutoNum type="arabicPeriod" startAt="4"/>
            </a:pPr>
            <a:r>
              <a:rPr lang="he-IL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בחירת שדות בטבלה 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LFA1</a:t>
            </a:r>
            <a:endParaRPr lang="he-IL" sz="22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3645024"/>
            <a:ext cx="64087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LIFNR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(Account Number of Vendor or Creditor),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LAND1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(Country Key), </a:t>
            </a:r>
            <a:r>
              <a:rPr lang="en-US" sz="1700" dirty="0">
                <a:solidFill>
                  <a:srgbClr val="9966FF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NAME1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(Name 1), </a:t>
            </a:r>
            <a:r>
              <a:rPr lang="en-US" sz="1700" dirty="0">
                <a:solidFill>
                  <a:srgbClr val="9966FF"/>
                </a:solidFill>
                <a:latin typeface="David" pitchFamily="34" charset="-79"/>
                <a:ea typeface="Calibri" pitchFamily="34" charset="0"/>
                <a:cs typeface="David" pitchFamily="34" charset="-79"/>
              </a:rPr>
              <a:t>ORT01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(City),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PSTLZ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(Postal Code), STRAS (Home number and street),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ERDAT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(Date on which the Record Was Created),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ERNAM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(Name of Person who Created the Object),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KUNNR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(Customer Number 1),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LNRZA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(Account Number of the Alternative Payee),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SPERR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(Central posting block),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SPERM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(Centrally imposed purchasing block),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9966FF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SPRAS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(Language Key) , SPERZ (Payment Block).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958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לחצן פעולה: בית 4">
            <a:hlinkClick r:id="" action="ppaction://hlinkshowjump?jump=firstslide" highlightClick="1"/>
          </p:cNvPr>
          <p:cNvSpPr/>
          <p:nvPr/>
        </p:nvSpPr>
        <p:spPr>
          <a:xfrm>
            <a:off x="2123728" y="2276872"/>
            <a:ext cx="3888432" cy="2304256"/>
          </a:xfrm>
          <a:prstGeom prst="actionButtonHom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827584" y="1556792"/>
            <a:ext cx="6627812" cy="503237"/>
          </a:xfrm>
        </p:spPr>
        <p:txBody>
          <a:bodyPr anchor="t"/>
          <a:lstStyle/>
          <a:p>
            <a:pPr rtl="1" fontAlgn="base"/>
            <a:r>
              <a:rPr lang="he-IL" sz="2000" kern="120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תודה על ההקשבה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8971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755576" y="1268760"/>
            <a:ext cx="788524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 typeface="+mj-lt"/>
              <a:buAutoNum type="arabicPeriod" startAt="5"/>
            </a:pPr>
            <a:r>
              <a:rPr lang="he-IL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בחרת שדות בטבלה 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LFB1</a:t>
            </a:r>
            <a:endParaRPr lang="he-IL" sz="21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5"/>
            </a:pPr>
            <a:endParaRPr lang="he-IL" sz="21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5"/>
            </a:pPr>
            <a:endParaRPr lang="he-IL" sz="21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5"/>
            </a:pPr>
            <a:endParaRPr lang="he-IL" sz="21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5"/>
            </a:pPr>
            <a:endParaRPr lang="he-IL" sz="21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5"/>
            </a:pPr>
            <a:r>
              <a:rPr lang="he-IL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הגדרת פילטר על הטבלה 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LFB1</a:t>
            </a:r>
            <a:r>
              <a:rPr lang="he-IL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לרשומות נדרשות באמצעות לחיצה על 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Filters</a:t>
            </a:r>
            <a:r>
              <a:rPr lang="he-IL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ובחירה בהוספת פילטר בו </a:t>
            </a:r>
            <a:r>
              <a:rPr lang="en-US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BUKRS=1000</a:t>
            </a:r>
            <a:r>
              <a:rPr lang="he-IL" sz="21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(קוד חברה):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899592" y="620688"/>
            <a:ext cx="7272808" cy="503237"/>
          </a:xfrm>
        </p:spPr>
        <p:txBody>
          <a:bodyPr anchor="t"/>
          <a:lstStyle/>
          <a:p>
            <a:pPr rtl="1" eaLnBrk="0" fontAlgn="base" latinLnBrk="0" hangingPunct="0"/>
            <a:r>
              <a:rPr lang="he-IL" sz="2500" b="0" i="0" spc="0" baseline="0" dirty="0">
                <a:solidFill>
                  <a:schemeClr val="tx2"/>
                </a:solidFill>
                <a:ea typeface="+mn-ea"/>
              </a:rPr>
              <a:t>הדגמת ביצוע </a:t>
            </a:r>
            <a:r>
              <a:rPr lang="en-US" sz="2500" b="0" i="0" spc="0" baseline="0" dirty="0">
                <a:solidFill>
                  <a:schemeClr val="tx2"/>
                </a:solidFill>
                <a:ea typeface="+mn-ea"/>
              </a:rPr>
              <a:t>JOIN</a:t>
            </a:r>
            <a:r>
              <a:rPr lang="he-IL" sz="2500" b="0" i="0" spc="0" baseline="0" dirty="0">
                <a:solidFill>
                  <a:schemeClr val="tx2"/>
                </a:solidFill>
                <a:ea typeface="+mn-ea"/>
              </a:rPr>
              <a:t> בסביבת ה </a:t>
            </a:r>
            <a:r>
              <a:rPr lang="en-US" sz="2500" b="0" i="0" spc="0" baseline="0" dirty="0">
                <a:solidFill>
                  <a:schemeClr val="tx2"/>
                </a:solidFill>
                <a:ea typeface="+mn-ea"/>
              </a:rPr>
              <a:t>SAP</a:t>
            </a:r>
            <a:r>
              <a:rPr lang="he-IL" sz="2500" b="0" i="0" spc="0" baseline="0" dirty="0">
                <a:solidFill>
                  <a:schemeClr val="tx2"/>
                </a:solidFill>
                <a:ea typeface="+mn-ea"/>
              </a:rPr>
              <a:t> - המשך</a:t>
            </a:r>
          </a:p>
          <a:p>
            <a:endParaRPr lang="he-IL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1556792"/>
            <a:ext cx="522007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LIFNR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(Account Number of Vendor or Creditor),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BUKRS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(Company Code),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AKONT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(Reconciliation Account in General Ledger),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ZTERM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(Terms of Payment Key), 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ea typeface="Calibri" pitchFamily="34" charset="0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ZSABE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Calibri" pitchFamily="34" charset="0"/>
                <a:cs typeface="David" pitchFamily="34" charset="-79"/>
              </a:rPr>
              <a:t> (Clerk at vendor)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cs typeface="David" pitchFamily="34" charset="-79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7200800" cy="10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6600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8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 idx="4294967295"/>
          </p:nvPr>
        </p:nvSpPr>
        <p:spPr>
          <a:xfrm>
            <a:off x="899592" y="620688"/>
            <a:ext cx="6552728" cy="503237"/>
          </a:xfrm>
        </p:spPr>
        <p:txBody>
          <a:bodyPr vert="horz" lIns="91440" tIns="45720" rIns="91440" bIns="45720" rtlCol="1" anchor="t">
            <a:normAutofit/>
          </a:bodyPr>
          <a:lstStyle/>
          <a:p>
            <a:pPr fontAlgn="base"/>
            <a:r>
              <a:rPr lang="he-IL" sz="2500" dirty="0">
                <a:solidFill>
                  <a:schemeClr val="tx2"/>
                </a:solidFill>
                <a:ea typeface="+mn-ea"/>
              </a:rPr>
              <a:t>הדגמת ביצוע </a:t>
            </a:r>
            <a:r>
              <a:rPr lang="en-US" sz="2500" dirty="0">
                <a:solidFill>
                  <a:schemeClr val="tx2"/>
                </a:solidFill>
                <a:ea typeface="+mn-ea"/>
              </a:rPr>
              <a:t>JOIN</a:t>
            </a:r>
            <a:r>
              <a:rPr lang="he-IL" sz="2500" dirty="0">
                <a:solidFill>
                  <a:schemeClr val="tx2"/>
                </a:solidFill>
                <a:ea typeface="+mn-ea"/>
              </a:rPr>
              <a:t> בסביבת ה </a:t>
            </a:r>
            <a:r>
              <a:rPr lang="en-US" sz="2500" dirty="0">
                <a:solidFill>
                  <a:schemeClr val="tx2"/>
                </a:solidFill>
                <a:ea typeface="+mn-ea"/>
              </a:rPr>
              <a:t>SAP</a:t>
            </a:r>
            <a:r>
              <a:rPr lang="he-IL" sz="2500" dirty="0">
                <a:solidFill>
                  <a:schemeClr val="tx2"/>
                </a:solidFill>
                <a:ea typeface="+mn-ea"/>
              </a:rPr>
              <a:t> - המשך</a:t>
            </a:r>
          </a:p>
          <a:p>
            <a:endParaRPr lang="he-IL" sz="2500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784887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 typeface="+mj-lt"/>
              <a:buAutoNum type="arabicPeriod" startAt="7"/>
            </a:pPr>
            <a:r>
              <a:rPr lang="he-IL" dirty="0">
                <a:latin typeface="David" pitchFamily="34" charset="-79"/>
                <a:cs typeface="David" pitchFamily="34" charset="-79"/>
              </a:rPr>
              <a:t>המשך לשלב ה </a:t>
            </a:r>
            <a:r>
              <a:rPr lang="en-US" dirty="0">
                <a:latin typeface="David" pitchFamily="34" charset="-79"/>
                <a:cs typeface="David" pitchFamily="34" charset="-79"/>
              </a:rPr>
              <a:t>JOIN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באמצעות הנווט: לחץ על </a:t>
            </a:r>
            <a:r>
              <a:rPr lang="en-US" dirty="0">
                <a:latin typeface="David" pitchFamily="34" charset="-79"/>
                <a:cs typeface="David" pitchFamily="34" charset="-79"/>
              </a:rPr>
              <a:t>Click here to add a join 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r>
              <a:rPr lang="he-IL" dirty="0">
                <a:latin typeface="David" pitchFamily="34" charset="-79"/>
                <a:cs typeface="David" pitchFamily="34" charset="-79"/>
              </a:rPr>
              <a:t>תן שם לפעולת יצירת ה </a:t>
            </a:r>
            <a:r>
              <a:rPr lang="en-US" dirty="0">
                <a:latin typeface="David" pitchFamily="34" charset="-79"/>
                <a:cs typeface="David" pitchFamily="34" charset="-79"/>
              </a:rPr>
              <a:t>JOIN</a:t>
            </a:r>
            <a:r>
              <a:rPr lang="he-IL" dirty="0">
                <a:latin typeface="David" pitchFamily="34" charset="-79"/>
                <a:cs typeface="David" pitchFamily="34" charset="-79"/>
              </a:rPr>
              <a:t>: </a:t>
            </a:r>
            <a:r>
              <a:rPr lang="en-US" dirty="0" err="1">
                <a:latin typeface="David" pitchFamily="34" charset="-79"/>
                <a:cs typeface="David" pitchFamily="34" charset="-79"/>
              </a:rPr>
              <a:t>APnew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7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44825"/>
            <a:ext cx="3384376" cy="23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59245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6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539552" y="1196752"/>
            <a:ext cx="8190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 typeface="+mj-lt"/>
              <a:buAutoNum type="arabicPeriod" startAt="9"/>
            </a:pPr>
            <a:r>
              <a:rPr lang="he-IL" dirty="0">
                <a:latin typeface="David" pitchFamily="34" charset="-79"/>
                <a:cs typeface="David" pitchFamily="34" charset="-79"/>
              </a:rPr>
              <a:t>לחץ על </a:t>
            </a:r>
            <a:r>
              <a:rPr lang="en-US" dirty="0">
                <a:latin typeface="David" pitchFamily="34" charset="-79"/>
                <a:cs typeface="David" pitchFamily="34" charset="-79"/>
              </a:rPr>
              <a:t>click here to add a join expression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לפתיחת מסך המציג טבלאות זמינות ובחר בטבלה</a:t>
            </a:r>
            <a:r>
              <a:rPr lang="en-US" dirty="0">
                <a:latin typeface="David" pitchFamily="34" charset="-79"/>
                <a:cs typeface="David" pitchFamily="34" charset="-79"/>
              </a:rPr>
              <a:t>LFB1 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כטבלה הראשית</a:t>
            </a: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r>
              <a:rPr lang="he-IL" dirty="0">
                <a:latin typeface="David" pitchFamily="34" charset="-79"/>
                <a:cs typeface="David" pitchFamily="34" charset="-79"/>
              </a:rPr>
              <a:t>לחץ על </a:t>
            </a:r>
            <a:r>
              <a:rPr lang="en-US" dirty="0">
                <a:latin typeface="David" pitchFamily="34" charset="-79"/>
                <a:cs typeface="David" pitchFamily="34" charset="-79"/>
              </a:rPr>
              <a:t>click here to add a join expression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ובחר בטבלה </a:t>
            </a:r>
            <a:r>
              <a:rPr lang="en-US" dirty="0">
                <a:latin typeface="David" pitchFamily="34" charset="-79"/>
                <a:cs typeface="David" pitchFamily="34" charset="-79"/>
              </a:rPr>
              <a:t>LFA1</a:t>
            </a:r>
            <a:r>
              <a:rPr lang="he-IL" dirty="0">
                <a:latin typeface="David" pitchFamily="34" charset="-79"/>
                <a:cs typeface="David" pitchFamily="34" charset="-79"/>
              </a:rPr>
              <a:t>:</a:t>
            </a: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457200" indent="-457200" algn="r">
              <a:buFont typeface="+mj-lt"/>
              <a:buAutoNum type="arabicPeriod" startAt="9"/>
            </a:pPr>
            <a:r>
              <a:rPr lang="he-IL" dirty="0">
                <a:latin typeface="David" pitchFamily="34" charset="-79"/>
                <a:cs typeface="David" pitchFamily="34" charset="-79"/>
              </a:rPr>
              <a:t>בתהליך זה נגדיר גם את סוג ה </a:t>
            </a:r>
            <a:r>
              <a:rPr lang="en-US" dirty="0">
                <a:latin typeface="David" pitchFamily="34" charset="-79"/>
                <a:cs typeface="David" pitchFamily="34" charset="-79"/>
              </a:rPr>
              <a:t>Join</a:t>
            </a:r>
            <a:r>
              <a:rPr lang="he-IL" dirty="0">
                <a:latin typeface="David" pitchFamily="34" charset="-79"/>
                <a:cs typeface="David" pitchFamily="34" charset="-79"/>
              </a:rPr>
              <a:t> 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Inner Join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7353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7715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כותרת 8"/>
          <p:cNvSpPr>
            <a:spLocks noGrp="1"/>
          </p:cNvSpPr>
          <p:nvPr>
            <p:ph type="title" idx="4294967295"/>
          </p:nvPr>
        </p:nvSpPr>
        <p:spPr>
          <a:xfrm>
            <a:off x="1331640" y="620688"/>
            <a:ext cx="6627812" cy="503237"/>
          </a:xfrm>
        </p:spPr>
        <p:txBody>
          <a:bodyPr>
            <a:normAutofit/>
          </a:bodyPr>
          <a:lstStyle/>
          <a:p>
            <a:r>
              <a:rPr lang="he-IL" sz="2500" dirty="0">
                <a:solidFill>
                  <a:schemeClr val="tx2"/>
                </a:solidFill>
                <a:ea typeface="+mn-ea"/>
              </a:rPr>
              <a:t>הדגמת ביצוע </a:t>
            </a:r>
            <a:r>
              <a:rPr lang="en-US" sz="2500" dirty="0">
                <a:solidFill>
                  <a:schemeClr val="tx2"/>
                </a:solidFill>
                <a:ea typeface="+mn-ea"/>
              </a:rPr>
              <a:t>JOIN</a:t>
            </a:r>
            <a:r>
              <a:rPr lang="he-IL" sz="2500" dirty="0">
                <a:solidFill>
                  <a:schemeClr val="tx2"/>
                </a:solidFill>
                <a:ea typeface="+mn-ea"/>
              </a:rPr>
              <a:t> בסביבת ה </a:t>
            </a:r>
            <a:r>
              <a:rPr lang="en-US" sz="2500" dirty="0">
                <a:solidFill>
                  <a:schemeClr val="tx2"/>
                </a:solidFill>
                <a:ea typeface="+mn-ea"/>
              </a:rPr>
              <a:t>SAP</a:t>
            </a:r>
            <a:r>
              <a:rPr lang="he-IL" sz="2500" dirty="0">
                <a:solidFill>
                  <a:schemeClr val="tx2"/>
                </a:solidFill>
                <a:ea typeface="+mn-ea"/>
              </a:rPr>
              <a:t> - המשך</a:t>
            </a:r>
          </a:p>
        </p:txBody>
      </p:sp>
    </p:spTree>
    <p:extLst>
      <p:ext uri="{BB962C8B-B14F-4D97-AF65-F5344CB8AC3E}">
        <p14:creationId xmlns:p14="http://schemas.microsoft.com/office/powerpoint/2010/main" val="79082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7928942" cy="158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8111058" cy="8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6337200" cy="503237"/>
          </a:xfrm>
        </p:spPr>
        <p:txBody>
          <a:bodyPr/>
          <a:lstStyle/>
          <a:p>
            <a:r>
              <a:rPr lang="he-IL" sz="2500" kern="1200" dirty="0">
                <a:solidFill>
                  <a:schemeClr val="tx2"/>
                </a:solidFill>
              </a:rPr>
              <a:t>הדגמת ביצוע </a:t>
            </a:r>
            <a:r>
              <a:rPr lang="en-US" sz="2500" kern="1200" dirty="0">
                <a:solidFill>
                  <a:schemeClr val="tx2"/>
                </a:solidFill>
              </a:rPr>
              <a:t>JOIN</a:t>
            </a:r>
            <a:r>
              <a:rPr lang="he-IL" sz="2500" kern="1200" dirty="0">
                <a:solidFill>
                  <a:schemeClr val="tx2"/>
                </a:solidFill>
              </a:rPr>
              <a:t> בסביבת ה </a:t>
            </a:r>
            <a:r>
              <a:rPr lang="en-US" sz="2500" kern="1200" dirty="0">
                <a:solidFill>
                  <a:schemeClr val="tx2"/>
                </a:solidFill>
              </a:rPr>
              <a:t>SAP</a:t>
            </a:r>
            <a:r>
              <a:rPr lang="he-IL" sz="2500" kern="1200" dirty="0">
                <a:solidFill>
                  <a:schemeClr val="tx2"/>
                </a:solidFill>
              </a:rPr>
              <a:t> - המשך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7920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 typeface="+mj-lt"/>
              <a:buAutoNum type="arabicPeriod" startAt="12"/>
            </a:pPr>
            <a:r>
              <a:rPr lang="he-IL" dirty="0">
                <a:latin typeface="David" pitchFamily="34" charset="-79"/>
                <a:cs typeface="David" pitchFamily="34" charset="-79"/>
              </a:rPr>
              <a:t>הגדרת שדה המפתח לביצוע ה </a:t>
            </a:r>
            <a:r>
              <a:rPr lang="en-US" dirty="0">
                <a:latin typeface="David" pitchFamily="34" charset="-79"/>
                <a:cs typeface="David" pitchFamily="34" charset="-79"/>
              </a:rPr>
              <a:t>Join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בין הטבלאות:</a:t>
            </a:r>
          </a:p>
        </p:txBody>
      </p:sp>
    </p:spTree>
    <p:extLst>
      <p:ext uri="{BB962C8B-B14F-4D97-AF65-F5344CB8AC3E}">
        <p14:creationId xmlns:p14="http://schemas.microsoft.com/office/powerpoint/2010/main" val="285204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208912" cy="503237"/>
          </a:xfrm>
        </p:spPr>
        <p:txBody>
          <a:bodyPr>
            <a:noAutofit/>
          </a:bodyPr>
          <a:lstStyle/>
          <a:p>
            <a:r>
              <a:rPr lang="he-IL" sz="2800" dirty="0"/>
              <a:t>צפייה בנתונים – השוואת גודל שליפה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272" y="1124744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קבצי מקור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280" y="2276872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קבצי מקור</a:t>
            </a:r>
          </a:p>
        </p:txBody>
      </p:sp>
      <p:grpSp>
        <p:nvGrpSpPr>
          <p:cNvPr id="13" name="קבוצה 12"/>
          <p:cNvGrpSpPr/>
          <p:nvPr/>
        </p:nvGrpSpPr>
        <p:grpSpPr>
          <a:xfrm>
            <a:off x="179512" y="1124744"/>
            <a:ext cx="6516353" cy="1224136"/>
            <a:chOff x="179512" y="1196752"/>
            <a:chExt cx="6516353" cy="1224136"/>
          </a:xfrm>
        </p:grpSpPr>
        <p:pic>
          <p:nvPicPr>
            <p:cNvPr id="16896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96752"/>
              <a:ext cx="651635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אליפסה 10"/>
            <p:cNvSpPr/>
            <p:nvPr/>
          </p:nvSpPr>
          <p:spPr>
            <a:xfrm>
              <a:off x="1547664" y="1412776"/>
              <a:ext cx="2016224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179512" y="2378487"/>
            <a:ext cx="6552728" cy="1011224"/>
            <a:chOff x="179512" y="2378487"/>
            <a:chExt cx="6552728" cy="1011224"/>
          </a:xfrm>
        </p:grpSpPr>
        <p:pic>
          <p:nvPicPr>
            <p:cNvPr id="16896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378487"/>
              <a:ext cx="6552728" cy="101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אליפסה 11"/>
            <p:cNvSpPr/>
            <p:nvPr/>
          </p:nvSpPr>
          <p:spPr>
            <a:xfrm>
              <a:off x="4499992" y="2636912"/>
              <a:ext cx="2016224" cy="72008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251520" y="3573016"/>
            <a:ext cx="8712968" cy="2520950"/>
            <a:chOff x="251520" y="3573016"/>
            <a:chExt cx="8712968" cy="2520950"/>
          </a:xfrm>
        </p:grpSpPr>
        <p:pic>
          <p:nvPicPr>
            <p:cNvPr id="1689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573016"/>
              <a:ext cx="6711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004048" y="3861048"/>
              <a:ext cx="39604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dirty="0">
                  <a:latin typeface="David" pitchFamily="34" charset="-79"/>
                  <a:cs typeface="David" pitchFamily="34" charset="-79"/>
                </a:rPr>
                <a:t>צפייה בנתוני הקובץ לאחר ה </a:t>
              </a:r>
              <a:r>
                <a:rPr lang="en-US" dirty="0">
                  <a:latin typeface="David" pitchFamily="34" charset="-79"/>
                  <a:cs typeface="David" pitchFamily="34" charset="-79"/>
                </a:rPr>
                <a:t>Join</a:t>
              </a:r>
              <a:endParaRPr lang="he-IL" dirty="0">
                <a:latin typeface="David" pitchFamily="34" charset="-79"/>
                <a:cs typeface="David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3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0772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9"/>
          <p:cNvSpPr txBox="1">
            <a:spLocks/>
          </p:cNvSpPr>
          <p:nvPr/>
        </p:nvSpPr>
        <p:spPr bwMode="auto">
          <a:xfrm>
            <a:off x="2627784" y="548680"/>
            <a:ext cx="352839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קליטה ב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IDEA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715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27584" y="4797152"/>
            <a:ext cx="7848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800" dirty="0">
                <a:latin typeface="David" pitchFamily="34" charset="-79"/>
                <a:cs typeface="David" pitchFamily="34" charset="-79"/>
              </a:rPr>
              <a:t>הצגת מבנה הטבלה: תיאור השדות בשדה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Description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תואם לשם השדה ב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SAP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כפי שבחרנו את השדות בתפעול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SmartExporter</a:t>
            </a:r>
            <a:endParaRPr lang="he-IL" sz="1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לחצן פעולה: חזרה 8">
            <a:hlinkClick r:id="rId4" action="ppaction://hlinksldjump" highlightClick="1"/>
          </p:cNvPr>
          <p:cNvSpPr/>
          <p:nvPr/>
        </p:nvSpPr>
        <p:spPr>
          <a:xfrm>
            <a:off x="6300192" y="6021288"/>
            <a:ext cx="360040" cy="432048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80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3456384" cy="5040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Initial </a:t>
            </a:r>
            <a:r>
              <a:rPr lang="en-US" sz="2400" b="1" i="0" dirty="0">
                <a:solidFill>
                  <a:srgbClr val="FF0000"/>
                </a:solidFill>
                <a:latin typeface="+mn-lt"/>
                <a:ea typeface="+mj-ea"/>
                <a:cs typeface="+mn-cs"/>
              </a:rPr>
              <a:t>Situation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752528"/>
          </a:xfrm>
        </p:spPr>
        <p:txBody>
          <a:bodyPr>
            <a:normAutofit/>
          </a:bodyPr>
          <a:lstStyle/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More than 92,000 customers around the world are using SAP®</a:t>
            </a:r>
          </a:p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FF0000"/>
                </a:solidFill>
                <a:latin typeface="+mn-lt"/>
                <a:ea typeface="+mn-ea"/>
              </a:rPr>
              <a:t>Challenges for users</a:t>
            </a: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Large volumes of data, complicated data structures, complex processes and organizational structures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Data extraction processes are extremely time-consuming</a:t>
            </a:r>
          </a:p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FF0000"/>
                </a:solidFill>
                <a:latin typeface="+mn-lt"/>
                <a:ea typeface="+mn-ea"/>
              </a:rPr>
              <a:t>The goal</a:t>
            </a: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: Efficient and effective extraction &amp; analysis of SAP® data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Simple PC-based application that allows users to download precisely the data they need from SAP® system for their analyses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Easy to install, both in the company's SAP® system and on the user's PC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</a:rPr>
              <a:t>Approved by SAP® administrators</a:t>
            </a:r>
          </a:p>
          <a:p>
            <a:pPr marL="340614" indent="-283464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+mn-lt"/>
                <a:sym typeface="Wingdings"/>
              </a:rPr>
              <a:t> </a:t>
            </a:r>
            <a:r>
              <a:rPr lang="de-DE" sz="2000" dirty="0">
                <a:solidFill>
                  <a:srgbClr val="000000"/>
                </a:solidFill>
                <a:latin typeface="+mn-lt"/>
              </a:rPr>
              <a:t>The solution: SmartExporter for exporting data from SAP®</a:t>
            </a:r>
            <a:r>
              <a:rPr lang="en-US" sz="2000" b="0" dirty="0">
                <a:solidFill>
                  <a:srgbClr val="000000"/>
                </a:solidFill>
                <a:latin typeface="+mn-lt"/>
                <a:sym typeface="Wingdings"/>
              </a:rPr>
              <a:t> 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  <a:p>
            <a:pPr marL="340614" indent="-283464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+mn-lt"/>
              <a:sym typeface="Wingdings"/>
            </a:endParaRP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sz="20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sz="2000" b="0" i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372225" y="6381750"/>
            <a:ext cx="2530475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>
                <a:latin typeface="+mn-lt"/>
              </a:rPr>
              <a:pPr>
                <a:defRPr/>
              </a:pPr>
              <a:t>24.01.2026</a:t>
            </a:fld>
            <a:endParaRPr lang="en-US" dirty="0">
              <a:latin typeface="+mn-lt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>
                <a:latin typeface="+mn-lt"/>
              </a:rPr>
              <a:t>כל הזכויות שמורות ©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34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5904656" cy="5032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Fast access to SAP®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1728788"/>
          </a:xfrm>
        </p:spPr>
        <p:txBody>
          <a:bodyPr>
            <a:normAutofit fontScale="55000" lnSpcReduction="20000"/>
          </a:bodyPr>
          <a:lstStyle/>
          <a:p>
            <a:pPr marL="347472" lvl="1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1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Challenge</a:t>
            </a: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2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Dependency on SAP® or IT administrators </a:t>
            </a:r>
            <a:b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→</a:t>
            </a: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Lack of rapid access to SAP® data</a:t>
            </a:r>
          </a:p>
          <a:p>
            <a:pPr marL="740664" lvl="2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  <a:p>
            <a:pPr marL="347472" lvl="1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1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SmartExporter solves the problem</a:t>
            </a:r>
            <a:r>
              <a:rPr lang="en-US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Direct and independent extraction of SAP® data </a:t>
            </a: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→</a:t>
            </a: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No more delayed access to data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  <a:p>
            <a:pPr marL="347472" lvl="1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  <a:p>
            <a:pPr marL="347472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10400" y="4343400"/>
            <a:ext cx="1886856" cy="1133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buNone/>
            </a:pPr>
            <a:r>
              <a:rPr lang="de-DE" b="0" i="0" dirty="0">
                <a:ea typeface="+mn-ea"/>
                <a:cs typeface="+mn-cs"/>
              </a:rPr>
              <a:t>Quick, easy </a:t>
            </a:r>
            <a:r>
              <a:rPr lang="de-DE" b="0" i="0" dirty="0" err="1">
                <a:ea typeface="+mn-ea"/>
                <a:cs typeface="+mn-cs"/>
              </a:rPr>
              <a:t>and</a:t>
            </a:r>
            <a:r>
              <a:rPr lang="de-DE" b="0" i="0" dirty="0">
                <a:ea typeface="+mn-ea"/>
                <a:cs typeface="+mn-cs"/>
              </a:rPr>
              <a:t> </a:t>
            </a:r>
            <a:r>
              <a:rPr lang="de-DE" b="0" i="0" dirty="0" err="1">
                <a:ea typeface="+mn-ea"/>
                <a:cs typeface="+mn-cs"/>
              </a:rPr>
              <a:t>secure</a:t>
            </a:r>
            <a:r>
              <a:rPr lang="de-DE" b="0" i="0" dirty="0">
                <a:ea typeface="+mn-ea"/>
                <a:cs typeface="+mn-cs"/>
              </a:rPr>
              <a:t> </a:t>
            </a:r>
            <a:r>
              <a:rPr lang="de-DE" b="0" i="0" dirty="0" err="1">
                <a:ea typeface="+mn-ea"/>
                <a:cs typeface="+mn-cs"/>
              </a:rPr>
              <a:t>extraction</a:t>
            </a:r>
            <a:r>
              <a:rPr lang="de-DE" b="0" i="0" dirty="0">
                <a:ea typeface="+mn-ea"/>
                <a:cs typeface="+mn-cs"/>
              </a:rPr>
              <a:t> </a:t>
            </a:r>
            <a:r>
              <a:rPr lang="de-DE" b="0" i="0" dirty="0" err="1">
                <a:ea typeface="+mn-ea"/>
                <a:cs typeface="+mn-cs"/>
              </a:rPr>
              <a:t>of</a:t>
            </a:r>
            <a:r>
              <a:rPr lang="de-DE" b="0" i="0" dirty="0">
                <a:ea typeface="+mn-ea"/>
                <a:cs typeface="+mn-cs"/>
              </a:rPr>
              <a:t> </a:t>
            </a:r>
            <a:r>
              <a:rPr lang="de-DE" b="0" i="0" dirty="0" err="1">
                <a:ea typeface="+mn-ea"/>
                <a:cs typeface="+mn-cs"/>
              </a:rPr>
              <a:t>data</a:t>
            </a:r>
            <a:r>
              <a:rPr lang="de-DE" b="0" i="0" dirty="0">
                <a:ea typeface="+mn-ea"/>
                <a:cs typeface="+mn-cs"/>
              </a:rPr>
              <a:t> </a:t>
            </a:r>
            <a:r>
              <a:rPr lang="de-DE" b="0" i="0" dirty="0" err="1">
                <a:ea typeface="+mn-ea"/>
                <a:cs typeface="+mn-cs"/>
              </a:rPr>
              <a:t>from</a:t>
            </a:r>
            <a:r>
              <a:rPr lang="de-DE" b="0" i="0" dirty="0">
                <a:ea typeface="+mn-ea"/>
                <a:cs typeface="+mn-cs"/>
              </a:rPr>
              <a:t> SAP®</a:t>
            </a:r>
          </a:p>
        </p:txBody>
      </p:sp>
      <p:pic>
        <p:nvPicPr>
          <p:cNvPr id="6" name="Bild 9" descr="Packshot_SmartExporter_freigestel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8338" y="4509120"/>
            <a:ext cx="1182710" cy="1739280"/>
          </a:xfrm>
          <a:prstGeom prst="rect">
            <a:avLst/>
          </a:prstGeom>
        </p:spPr>
      </p:pic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372225" y="6381750"/>
            <a:ext cx="2530475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>
                <a:latin typeface="+mn-lt"/>
              </a:rPr>
              <a:pPr>
                <a:defRPr/>
              </a:pPr>
              <a:t>24.01.2026</a:t>
            </a:fld>
            <a:endParaRPr lang="en-US" dirty="0">
              <a:latin typeface="+mn-lt"/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>
                <a:latin typeface="+mn-lt"/>
              </a:rPr>
              <a:t>כל הזכויות שמורות ©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57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5833144" cy="5032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FF0000"/>
                </a:solidFill>
                <a:latin typeface="Corporate S Demi"/>
                <a:ea typeface="+mj-ea"/>
                <a:cs typeface="+mj-cs"/>
              </a:rPr>
              <a:t>SmartExporter: Simply extract, then audit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1728788"/>
          </a:xfrm>
        </p:spPr>
        <p:txBody>
          <a:bodyPr>
            <a:normAutofit fontScale="62500" lnSpcReduction="20000"/>
          </a:bodyPr>
          <a:lstStyle/>
          <a:p>
            <a:pPr marL="347472" lvl="1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1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Challenge</a:t>
            </a:r>
            <a:r>
              <a:rPr lang="en-US" sz="2000" b="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2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Using SAP® features requires in-depth technical expertise</a:t>
            </a:r>
          </a:p>
          <a:p>
            <a:pPr marL="740664" lvl="2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  <a:p>
            <a:pPr marL="347472" lvl="1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sz="2000" b="1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SmartExporter solves the problem</a:t>
            </a:r>
            <a:r>
              <a:rPr lang="en-US" sz="2000" b="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Easy installation: SmartExporter is a Windows application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en-US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Familiar environment: Data requests are created on the user's PC</a:t>
            </a:r>
          </a:p>
          <a:p>
            <a:pPr marL="347472" lvl="1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  <a:p>
            <a:pPr marL="347472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804248" y="6381328"/>
            <a:ext cx="2098427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04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6696744" cy="5760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dirty="0">
                <a:solidFill>
                  <a:srgbClr val="FF0000"/>
                </a:solidFill>
                <a:latin typeface="+mn-lt"/>
                <a:ea typeface="+mj-ea"/>
                <a:cs typeface="+mn-cs"/>
              </a:rPr>
              <a:t>You don‘t have to be a trained SAP® user!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8445624" cy="5256584"/>
          </a:xfrm>
        </p:spPr>
        <p:txBody>
          <a:bodyPr>
            <a:normAutofit/>
          </a:bodyPr>
          <a:lstStyle/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dirty="0">
                <a:solidFill>
                  <a:srgbClr val="FF0000"/>
                </a:solidFill>
                <a:latin typeface="+mn-lt"/>
              </a:rPr>
              <a:t>Challenge: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latin typeface="+mn-lt"/>
                <a:ea typeface="+mn-ea"/>
                <a:cs typeface="+mn-cs"/>
              </a:rPr>
              <a:t>A SAP® system consists of over 50,000 tables, requiring in-depth knowledge of tables and fields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latin typeface="+mn-lt"/>
                <a:ea typeface="+mn-ea"/>
                <a:cs typeface="+mn-cs"/>
              </a:rPr>
              <a:t>Reports must be converted into analyzable tables</a:t>
            </a:r>
          </a:p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dirty="0">
                <a:solidFill>
                  <a:srgbClr val="FF0000"/>
                </a:solidFill>
                <a:latin typeface="+mn-lt"/>
              </a:rPr>
              <a:t>Solution</a:t>
            </a:r>
          </a:p>
          <a:p>
            <a:pPr marL="747522" lvl="1" indent="-347472" algn="l" rtl="0">
              <a:spcBef>
                <a:spcPts val="480"/>
              </a:spcBef>
              <a:spcAft>
                <a:spcPts val="0"/>
              </a:spcAft>
              <a:buFont typeface="Wingdings"/>
              <a:buChar char="§"/>
            </a:pPr>
            <a:r>
              <a:rPr lang="en-US" sz="2200" dirty="0">
                <a:latin typeface="+mn-lt"/>
              </a:rPr>
              <a:t>You do not need to have thorough knowledge about SAP® table structures. SmartExporter enables you to extract exactly the data from SAP® you require for your analysis. </a:t>
            </a:r>
          </a:p>
          <a:p>
            <a:pPr marL="747522" lvl="1" indent="-347472" algn="l" rtl="0">
              <a:spcBef>
                <a:spcPts val="480"/>
              </a:spcBef>
              <a:spcAft>
                <a:spcPts val="0"/>
              </a:spcAft>
              <a:buFont typeface="Wingdings"/>
              <a:buChar char="§"/>
            </a:pPr>
            <a:r>
              <a:rPr lang="de-DE" sz="2200" dirty="0">
                <a:latin typeface="+mn-lt"/>
              </a:rPr>
              <a:t>At the same time </a:t>
            </a:r>
            <a:r>
              <a:rPr lang="en-US" sz="2200" dirty="0">
                <a:latin typeface="+mn-lt"/>
              </a:rPr>
              <a:t>SmartExporter prepares the data for the use in other software like IDEA or Microsoft® Excel where they can be edited and analyzed immediately after </a:t>
            </a:r>
            <a:r>
              <a:rPr lang="de-DE" sz="2200" dirty="0">
                <a:latin typeface="+mn-lt"/>
              </a:rPr>
              <a:t>extraction.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804248" y="6381328"/>
            <a:ext cx="2098427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>
                <a:latin typeface="+mn-lt"/>
              </a:rPr>
              <a:pPr>
                <a:defRPr/>
              </a:pPr>
              <a:t>24.01.2026</a:t>
            </a:fld>
            <a:endParaRPr lang="en-US" dirty="0">
              <a:latin typeface="+mn-lt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>
                <a:latin typeface="+mn-lt"/>
              </a:rPr>
              <a:t>כל הזכויות שמורות ©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131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9480" y="548680"/>
            <a:ext cx="8229600" cy="50405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he-IL" sz="2800" dirty="0">
                <a:solidFill>
                  <a:schemeClr val="bg1"/>
                </a:solidFill>
              </a:rPr>
              <a:t>תמצית יכולות תוכנת </a:t>
            </a:r>
            <a:r>
              <a:rPr lang="en-US" sz="2800" dirty="0">
                <a:solidFill>
                  <a:schemeClr val="bg1"/>
                </a:solidFill>
              </a:rPr>
              <a:t>IDEA</a:t>
            </a:r>
            <a:r>
              <a:rPr lang="he-IL" sz="2800" dirty="0">
                <a:solidFill>
                  <a:schemeClr val="bg1"/>
                </a:solidFill>
              </a:rPr>
              <a:t> ככלי בקרה</a:t>
            </a: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שמורות</a:t>
            </a:r>
            <a:r>
              <a:rPr lang="en-US"/>
              <a:t> </a:t>
            </a:r>
            <a:r>
              <a:rPr lang="he-IL"/>
              <a:t>©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4C04-11FB-4A9A-A179-4A96B482656E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256885" y="1340768"/>
            <a:ext cx="8470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ניסוי ובדיקה של איכות הבקרות הפנימיות הממוחשבות,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תהליכים אוטומטיים מאפשרים ניטור שוטף של הפעילויות, 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קליטת קבצים מורכבים ממקורות שונים במדויק ובמהירות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יצירת ספריית תפריטי בקרה בתחומי הפעילות המרכזיים (עפ"י סקר סיכונים),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מקרו ראשוני על תהליך בקרה מלא מתבצעת ללא כתיבת קוד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שימוש ביכולות המובנות בתוכנה לשליפה וניתוח ליקויים באמינות הנתונים, חישובים פנימיים, פעילות עפ"י הרשאות....,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אפשרות לקביעה והערכה של חולשות הבקרה והשלכותיה,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אין הגבלה מעשית על מספר הרשומות שניתן לנתח בתוכנה,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קריאה וניתוח מיליוני תנועות בשניות ספורות,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התוכנה פועלת בתאימות מלאה ל</a:t>
            </a:r>
            <a:r>
              <a:rPr lang="en-US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Windows</a:t>
            </a: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וכלי </a:t>
            </a:r>
            <a:r>
              <a:rPr lang="en-US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Office</a:t>
            </a: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endParaRPr lang="en-US" sz="20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קלה ללימוד והטמעה,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IDEA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יוצרת סביבת עבודה יעילה ומסודרת לתיעוד תהליכי הבדיקה וניתוח הממצאים,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IDEA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תומכת בשלבי מחזור החיים של מטלת בקרה: מהתכנון ועד ניטור השוטף.</a:t>
            </a:r>
          </a:p>
        </p:txBody>
      </p:sp>
      <p:sp>
        <p:nvSpPr>
          <p:cNvPr id="9" name="לחצן פעולה: חזרה 8">
            <a:hlinkClick r:id="rId2" action="ppaction://hlinksldjump" highlightClick="1"/>
          </p:cNvPr>
          <p:cNvSpPr/>
          <p:nvPr/>
        </p:nvSpPr>
        <p:spPr>
          <a:xfrm>
            <a:off x="323850" y="6309320"/>
            <a:ext cx="35971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399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185072" cy="503237"/>
          </a:xfrm>
        </p:spPr>
        <p:txBody>
          <a:bodyPr/>
          <a:lstStyle/>
          <a:p>
            <a:pPr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SmartExporter: Concept of favorites</a:t>
            </a:r>
            <a:endParaRPr lang="de-DE" sz="2400" i="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347472" indent="-347472" algn="l" rtl="0">
              <a:spcBef>
                <a:spcPts val="480"/>
              </a:spcBef>
              <a:spcAft>
                <a:spcPts val="0"/>
              </a:spcAft>
              <a:buFont typeface="Wingdings"/>
              <a:buChar char="§"/>
            </a:pPr>
            <a:r>
              <a:rPr lang="de-DE" sz="2000" dirty="0">
                <a:solidFill>
                  <a:srgbClr val="FF0000"/>
                </a:solidFill>
                <a:latin typeface="+mn-lt"/>
              </a:rPr>
              <a:t>Sharing of knowledge </a:t>
            </a:r>
          </a:p>
          <a:p>
            <a:pPr marL="747522" lvl="1" indent="-347472" algn="l" rtl="0">
              <a:spcBef>
                <a:spcPts val="480"/>
              </a:spcBef>
              <a:spcAft>
                <a:spcPts val="0"/>
              </a:spcAft>
              <a:buFont typeface="Wingdings"/>
              <a:buChar char="§"/>
            </a:pPr>
            <a:r>
              <a:rPr lang="de-DE" dirty="0">
                <a:solidFill>
                  <a:srgbClr val="000000"/>
                </a:solidFill>
                <a:latin typeface="+mn-lt"/>
              </a:rPr>
              <a:t>You can add the Data requests you are going to use more than once to your favorites </a:t>
            </a:r>
          </a:p>
          <a:p>
            <a:pPr marL="747522" lvl="1" indent="-347472" algn="l" rtl="0">
              <a:spcBef>
                <a:spcPts val="48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You do not have to define data requests over and over again – just use exiting ones by selecting them from the list of favorites </a:t>
            </a:r>
          </a:p>
          <a:p>
            <a:pPr marL="747522" lvl="1" indent="-347472" algn="l" rtl="0">
              <a:spcBef>
                <a:spcPts val="48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You can use a data requests for recurring data extractions or edit an existing data request if you want to change one or more parameters like filters</a:t>
            </a:r>
          </a:p>
          <a:p>
            <a:pPr marL="747522" lvl="1" indent="-347472" algn="l" rtl="0">
              <a:spcBef>
                <a:spcPts val="48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latin typeface="+mn-lt"/>
              </a:rPr>
              <a:t>You can also import favorites or data requests defined by other users.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372225" y="6381750"/>
            <a:ext cx="2530475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>
                <a:latin typeface="+mn-lt"/>
              </a:rPr>
              <a:pPr>
                <a:defRPr/>
              </a:pPr>
              <a:t>24.01.2026</a:t>
            </a:fld>
            <a:endParaRPr lang="en-US" dirty="0">
              <a:latin typeface="+mn-lt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>
                <a:latin typeface="+mn-lt"/>
              </a:rPr>
              <a:t>כל הזכויות שמורות ©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986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5616624" cy="5032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SmartExporter: Convenient and quick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24536"/>
          </a:xfrm>
        </p:spPr>
        <p:txBody>
          <a:bodyPr/>
          <a:lstStyle/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Challenge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 SAP®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consists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50,000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tables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difficult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localize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SAP®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tools</a:t>
            </a:r>
            <a:endParaRPr lang="de-DE" sz="2000" b="0" i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Accessing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exporting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SAP®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done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sequentially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time-</a:t>
            </a:r>
            <a:r>
              <a:rPr lang="de-DE" sz="2000"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consuming</a:t>
            </a:r>
            <a:endParaRPr lang="de-DE" sz="2000" b="0" i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</a:endParaRPr>
          </a:p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SmartExporter solves the problem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User-ffriendly table search functions: search by table name/</a:t>
            </a:r>
            <a:b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description and field name/description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Once defined, tables, fields and filters can be saved as favorites, shared with other users and reused at any time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Convenient preview of data to be extracted</a:t>
            </a:r>
          </a:p>
          <a:p>
            <a:pPr marL="347472" indent="-34747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sz="2000" dirty="0">
              <a:latin typeface="+mn-lt"/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372225" y="6381750"/>
            <a:ext cx="2530475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>
                <a:latin typeface="+mn-lt"/>
              </a:rPr>
              <a:pPr>
                <a:defRPr/>
              </a:pPr>
              <a:t>24.01.2026</a:t>
            </a:fld>
            <a:endParaRPr lang="en-US" dirty="0">
              <a:latin typeface="+mn-lt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>
                <a:latin typeface="+mn-lt"/>
              </a:rPr>
              <a:t>כל הזכויות שמורות ©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686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472608" cy="503237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Online? Offline? Both.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112568"/>
          </a:xfrm>
        </p:spPr>
        <p:txBody>
          <a:bodyPr/>
          <a:lstStyle/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Challenge: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Users often do not have direct access to the SAP® system 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Users do not have the necessary access privileges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Access to transactions such as SE16 is restricted</a:t>
            </a:r>
          </a:p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dirty="0">
                <a:solidFill>
                  <a:srgbClr val="FF0000"/>
                </a:solidFill>
                <a:latin typeface="+mn-lt"/>
              </a:rPr>
              <a:t>SmartExporter solves the problem: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Online exports: Users are directly connected to the SAP® system</a:t>
            </a:r>
          </a:p>
          <a:p>
            <a:pPr marL="720725" lvl="2" indent="-273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Synchronous with small and asynchronous with large volumes of data</a:t>
            </a:r>
          </a:p>
          <a:p>
            <a:pPr marL="720725" lvl="2" indent="-273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Exports can be scheduled based on the current demands on the system or for a specific time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Offline exports: A data request is created and the XML file sent to the appropriate contact in the company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940152" y="5733256"/>
            <a:ext cx="850776" cy="702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6948264" y="5733256"/>
            <a:ext cx="846584" cy="7025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372225" y="6381750"/>
            <a:ext cx="2530475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>
                <a:latin typeface="+mn-lt"/>
              </a:rPr>
              <a:pPr>
                <a:defRPr/>
              </a:pPr>
              <a:t>24.01.2026</a:t>
            </a:fld>
            <a:endParaRPr lang="en-US" dirty="0">
              <a:latin typeface="+mn-lt"/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>
                <a:latin typeface="+mn-lt"/>
              </a:rPr>
              <a:t>כל הזכויות שמורות ©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528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768752" cy="503237"/>
          </a:xfrm>
        </p:spPr>
        <p:txBody>
          <a:bodyPr/>
          <a:lstStyle/>
          <a:p>
            <a:pPr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dirty="0">
                <a:solidFill>
                  <a:srgbClr val="FF0000"/>
                </a:solidFill>
                <a:latin typeface="+mn-lt"/>
                <a:ea typeface="+mj-ea"/>
                <a:cs typeface="+mn-cs"/>
              </a:rPr>
              <a:t>SmartExporter: Transparent, traceable &amp; secure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Challenge</a:t>
            </a:r>
            <a:r>
              <a:rPr lang="de-DE" sz="2000" b="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Data and system security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Approved by SAP® administrators</a:t>
            </a:r>
          </a:p>
          <a:p>
            <a:pPr marL="347472" indent="-347472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sz="20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SmartExporter solves the problem</a:t>
            </a:r>
            <a:r>
              <a:rPr lang="de-DE" sz="2000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Custom access privileges can also be configured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Log all actions using unique IDs on the client and SAP® side:</a:t>
            </a:r>
          </a:p>
          <a:p>
            <a:pPr marL="740664" lvl="1" indent="-28346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Certified by SAP®</a:t>
            </a:r>
          </a:p>
          <a:p>
            <a:pPr marL="114300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Read-only access </a:t>
            </a:r>
          </a:p>
          <a:p>
            <a:pPr marL="114300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0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 of existing SAP® access privileges</a:t>
            </a:r>
          </a:p>
          <a:p>
            <a:pPr marL="114300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endParaRPr lang="en-US" dirty="0">
              <a:latin typeface="+mn-lt"/>
            </a:endParaRP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596336" y="6237734"/>
            <a:ext cx="1306364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>
                <a:latin typeface="+mn-lt"/>
              </a:rPr>
              <a:pPr>
                <a:defRPr/>
              </a:pPr>
              <a:t>24.01.2026</a:t>
            </a:fld>
            <a:endParaRPr lang="en-US" dirty="0">
              <a:latin typeface="+mn-lt"/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164709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>
                <a:latin typeface="+mn-lt"/>
              </a:rPr>
              <a:t>כל הזכויות שמורות ©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454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128792" cy="503237"/>
          </a:xfrm>
        </p:spPr>
        <p:txBody>
          <a:bodyPr/>
          <a:lstStyle/>
          <a:p>
            <a:r>
              <a:rPr lang="he-IL" sz="2400" dirty="0"/>
              <a:t>מגבלות שליפת נתונים בכלים </a:t>
            </a:r>
            <a:r>
              <a:rPr lang="en-US" sz="2400" dirty="0"/>
              <a:t>Built-In </a:t>
            </a:r>
            <a:r>
              <a:rPr lang="he-IL" sz="2400" dirty="0"/>
              <a:t> ב </a:t>
            </a:r>
            <a:r>
              <a:rPr lang="en-US" sz="2400" dirty="0"/>
              <a:t>SAP®</a:t>
            </a:r>
            <a:endParaRPr lang="he-IL" sz="24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1E19F-DDBA-4851-AAA7-ACA1147C2FEE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23528" y="1196752"/>
            <a:ext cx="8589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marR="0" lvl="0" indent="-347472" algn="r" defTabSz="914400" rtl="1" eaLnBrk="0" fontAlgn="base" latinLnBrk="0" hangingPunct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SzTx/>
              <a:buFont typeface="Wingdings"/>
              <a:buChar char="§"/>
              <a:tabLst/>
              <a:defRPr/>
            </a:pPr>
            <a:r>
              <a:rPr kumimoji="0" lang="de-DE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itchFamily="34" charset="-79"/>
                <a:ea typeface="Tahoma" pitchFamily="34" charset="0"/>
                <a:cs typeface="David" pitchFamily="34" charset="-79"/>
              </a:rPr>
              <a:t>Audit Information System (AIS)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28800"/>
            <a:ext cx="79928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7800" indent="-1778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אוסף מוגדר מראש של דוחות ותנועות 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SAP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רלוונטיים למבקרים פנימיים.</a:t>
            </a:r>
          </a:p>
          <a:p>
            <a:pPr marL="177800" indent="-1778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ניתן לבצע שליפת נתונים</a:t>
            </a:r>
          </a:p>
          <a:p>
            <a:pPr marL="177800" indent="-1778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לא נגיש בקלות</a:t>
            </a:r>
            <a:endParaRPr lang="he-IL" sz="1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23528" y="2636912"/>
            <a:ext cx="860444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>
              <a:lnSpc>
                <a:spcPct val="125000"/>
              </a:lnSpc>
              <a:spcBef>
                <a:spcPts val="480"/>
              </a:spcBef>
              <a:buClr>
                <a:srgbClr val="17338F"/>
              </a:buClr>
              <a:buFont typeface="Wingdings"/>
              <a:buChar char="§"/>
            </a:pPr>
            <a:r>
              <a:rPr lang="de-DE" b="1" dirty="0">
                <a:solidFill>
                  <a:srgbClr val="FF000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Transaction SE 16</a:t>
            </a:r>
            <a:endParaRPr lang="he-IL" b="1" dirty="0">
              <a:solidFill>
                <a:srgbClr val="FF0000"/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4941168"/>
            <a:ext cx="7128792" cy="438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7472" indent="-347472" algn="r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rgbClr val="17338F"/>
              </a:buClr>
              <a:buFont typeface="Wingdings"/>
              <a:buChar char="§"/>
            </a:pPr>
            <a:r>
              <a:rPr lang="de-DE" b="1" dirty="0">
                <a:solidFill>
                  <a:srgbClr val="FF000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QuickViewer</a:t>
            </a:r>
            <a:endParaRPr lang="he-IL" b="1" dirty="0">
              <a:solidFill>
                <a:srgbClr val="FF0000"/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068960"/>
            <a:ext cx="82089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6700" indent="-266700" algn="r">
              <a:buFont typeface="Wingdings" pitchFamily="2" charset="2"/>
              <a:buChar char="§"/>
            </a:pPr>
            <a:r>
              <a:rPr lang="he-IL" dirty="0">
                <a:latin typeface="David" pitchFamily="34" charset="-79"/>
                <a:cs typeface="David" pitchFamily="34" charset="-79"/>
              </a:rPr>
              <a:t>הצגת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טבלאות</a:t>
            </a:r>
            <a:r>
              <a:rPr lang="he-IL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>
                <a:latin typeface="David" pitchFamily="34" charset="-79"/>
                <a:cs typeface="David" pitchFamily="34" charset="-79"/>
              </a:rPr>
              <a:t>SAP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בתצוגת רשימה וגישה סדרתית לטבלאות</a:t>
            </a:r>
          </a:p>
          <a:p>
            <a:pPr marL="266700" indent="-266700" algn="r">
              <a:buFont typeface="Wingdings" pitchFamily="2" charset="2"/>
              <a:buChar char="§"/>
            </a:pPr>
            <a:r>
              <a:rPr lang="he-IL" dirty="0">
                <a:latin typeface="David" pitchFamily="34" charset="-79"/>
                <a:cs typeface="David" pitchFamily="34" charset="-79"/>
              </a:rPr>
              <a:t>אין יכולת </a:t>
            </a:r>
            <a:r>
              <a:rPr lang="en-US" dirty="0">
                <a:latin typeface="David" pitchFamily="34" charset="-79"/>
                <a:cs typeface="David" pitchFamily="34" charset="-79"/>
              </a:rPr>
              <a:t>Join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266700" indent="-266700" algn="r">
              <a:buFont typeface="Wingdings" pitchFamily="2" charset="2"/>
              <a:buChar char="§"/>
            </a:pPr>
            <a:r>
              <a:rPr lang="he-IL" dirty="0">
                <a:latin typeface="David" pitchFamily="34" charset="-79"/>
                <a:cs typeface="David" pitchFamily="34" charset="-79"/>
              </a:rPr>
              <a:t>לא ניתן לעבוד באצווה</a:t>
            </a:r>
          </a:p>
          <a:p>
            <a:pPr marL="266700" indent="-266700" algn="r">
              <a:buFont typeface="Wingdings" pitchFamily="2" charset="2"/>
              <a:buChar char="§"/>
            </a:pPr>
            <a:r>
              <a:rPr lang="he-IL" dirty="0">
                <a:latin typeface="David" pitchFamily="34" charset="-79"/>
                <a:cs typeface="David" pitchFamily="34" charset="-79"/>
              </a:rPr>
              <a:t>נדרשות הרשאות מיוחדות למשתמשים לגישה לטרנזקציה </a:t>
            </a:r>
            <a:r>
              <a:rPr lang="en-US" dirty="0">
                <a:latin typeface="David" pitchFamily="34" charset="-79"/>
                <a:cs typeface="David" pitchFamily="34" charset="-79"/>
              </a:rPr>
              <a:t>N</a:t>
            </a:r>
            <a:r>
              <a:rPr lang="he-IL" dirty="0">
                <a:latin typeface="David" pitchFamily="34" charset="-79"/>
                <a:cs typeface="David" pitchFamily="34" charset="-79"/>
              </a:rPr>
              <a:t>16 </a:t>
            </a:r>
            <a:r>
              <a:rPr lang="en-US" dirty="0">
                <a:latin typeface="David" pitchFamily="34" charset="-79"/>
                <a:cs typeface="David" pitchFamily="34" charset="-79"/>
              </a:rPr>
              <a:t>SE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266700" indent="-266700" algn="r">
              <a:buFont typeface="Wingdings" pitchFamily="2" charset="2"/>
              <a:buChar char="§"/>
            </a:pPr>
            <a:r>
              <a:rPr lang="he-IL" dirty="0">
                <a:latin typeface="David" pitchFamily="34" charset="-79"/>
                <a:cs typeface="David" pitchFamily="34" charset="-79"/>
              </a:rPr>
              <a:t>בתנאים מסוימים 16</a:t>
            </a:r>
            <a:r>
              <a:rPr lang="en-US" dirty="0">
                <a:latin typeface="David" pitchFamily="34" charset="-79"/>
                <a:cs typeface="David" pitchFamily="34" charset="-79"/>
              </a:rPr>
              <a:t>SE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מאפשרת שינויים בנתוני ה-</a:t>
            </a:r>
            <a:r>
              <a:rPr lang="en-US" dirty="0">
                <a:latin typeface="David" pitchFamily="34" charset="-79"/>
                <a:cs typeface="David" pitchFamily="34" charset="-79"/>
              </a:rPr>
              <a:t>SAP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266700" indent="-266700" algn="r">
              <a:buFont typeface="Wingdings" pitchFamily="2" charset="2"/>
              <a:buChar char="§"/>
            </a:pPr>
            <a:r>
              <a:rPr lang="he-IL" dirty="0">
                <a:latin typeface="David" pitchFamily="34" charset="-79"/>
                <a:cs typeface="David" pitchFamily="34" charset="-79"/>
              </a:rPr>
              <a:t>שם קובץ וספריית מטרה נדרשים לייצוא הדוח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5373216"/>
            <a:ext cx="81369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7800" indent="-177800" algn="r">
              <a:buFont typeface="Wingdings" pitchFamily="2" charset="2"/>
              <a:buChar char="§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ניתן להגדיר שדות מפתח ופילטרים</a:t>
            </a:r>
          </a:p>
          <a:p>
            <a:pPr marL="177800" indent="-177800" algn="r">
              <a:buFont typeface="Wingdings" pitchFamily="2" charset="2"/>
              <a:buChar char="§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ניתן ליצור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Join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אך לא לכל טבלה (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BSEG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)</a:t>
            </a:r>
          </a:p>
          <a:p>
            <a:pPr marL="177800" indent="-177800" algn="r">
              <a:buFont typeface="Wingdings" pitchFamily="2" charset="2"/>
              <a:buChar char="§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לא ניתן להעביר מסכה שנוצרה ב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QV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למשתמשים אחרים</a:t>
            </a:r>
          </a:p>
        </p:txBody>
      </p:sp>
      <p:sp>
        <p:nvSpPr>
          <p:cNvPr id="13" name="לחצן פעולה: חזרה 12">
            <a:hlinkClick r:id="rId2" action="ppaction://hlinksldjump" highlightClick="1"/>
          </p:cNvPr>
          <p:cNvSpPr/>
          <p:nvPr/>
        </p:nvSpPr>
        <p:spPr>
          <a:xfrm>
            <a:off x="1043608" y="6165304"/>
            <a:ext cx="504056" cy="432048"/>
          </a:xfrm>
          <a:prstGeom prst="actionButtonRetur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045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3F0DF-E299-404E-A1A1-0FED02B27AF1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BBEE-D88E-4852-BF7F-0288E7DFC038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2089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כלי המאפשר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גישה עצמאית להורדת נתונים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מ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- </a:t>
            </a:r>
            <a:r>
              <a:rPr lang="en-US" dirty="0">
                <a:latin typeface="David" pitchFamily="34" charset="-79"/>
                <a:cs typeface="David" pitchFamily="34" charset="-79"/>
              </a:rPr>
              <a:t>SAP®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8568952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סביבת עבודה מוכרת: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PC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,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Windows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, תבניות אינטרנט,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TASKS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ומועדפים. 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מערכת 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תפריטים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המנחה את המשתמש צעד אחר צעד. </a:t>
            </a: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ממשק פשוט ל-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SAP</a:t>
            </a:r>
            <a:r>
              <a:rPr lang="en-US" sz="1800" baseline="30000" dirty="0">
                <a:latin typeface="David" pitchFamily="34" charset="-79"/>
                <a:cs typeface="David" pitchFamily="34" charset="-79"/>
              </a:rPr>
              <a:t>®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והתקנה קלה בסביבת תחנת העבודה ובסביבת ה -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SAP</a:t>
            </a:r>
            <a:r>
              <a:rPr lang="en-US" sz="1800" baseline="30000" dirty="0">
                <a:latin typeface="David" pitchFamily="34" charset="-79"/>
                <a:cs typeface="David" pitchFamily="34" charset="-79"/>
              </a:rPr>
              <a:t>®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קישור אוטומטי למערכת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SAP</a:t>
            </a:r>
            <a:r>
              <a:rPr lang="en-US" sz="1800" baseline="30000" dirty="0">
                <a:latin typeface="David" pitchFamily="34" charset="-79"/>
                <a:cs typeface="David" pitchFamily="34" charset="-79"/>
              </a:rPr>
              <a:t>®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באמצעות פרוטוקול סטנדרטי ו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מנגנון הרשאות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360000" lvl="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הגדרת פילטרים לסינון נתונים רלוונטיים ולהקטנת נפח השליפה.</a:t>
            </a:r>
          </a:p>
          <a:p>
            <a:pPr marL="360000" lvl="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שליפה מידית של המידע (שליפה סינכרונית) או 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עבודה א-סינכרונית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כלומר דחיית ביצוע השליפה לשעות בהם אין עומס על מערכת ה-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SAP</a:t>
            </a:r>
            <a:r>
              <a:rPr lang="en-US" sz="1800" baseline="30000" dirty="0">
                <a:latin typeface="David" pitchFamily="34" charset="-79"/>
                <a:cs typeface="David" pitchFamily="34" charset="-79"/>
              </a:rPr>
              <a:t>®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  <a:endParaRPr lang="en-US" sz="1800" dirty="0">
              <a:latin typeface="David" pitchFamily="34" charset="-79"/>
              <a:cs typeface="David" pitchFamily="34" charset="-79"/>
            </a:endParaRPr>
          </a:p>
          <a:p>
            <a:pPr marL="360000" lvl="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שמירת דרישות שליפה בספריית 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מועדפים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360000" lvl="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תזמון דרישות שליפה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באמצעות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Windows Scheduler</a:t>
            </a: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ניהול </a:t>
            </a:r>
            <a:r>
              <a:rPr lang="en-US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Audit Trail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של כל הפעילויות אשר בוצעו באמצעות כל משתמש.</a:t>
            </a: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ייצוא נתונים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למגוון פורמטים :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IMD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,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CSV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,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MDB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ו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TXT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ביצוע </a:t>
            </a:r>
            <a:r>
              <a:rPr lang="en-US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Join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מסוג: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Inner Join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	ו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Left Outer Join-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             להקטנת נפח השליפה.</a:t>
            </a: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עבודה בסביבות: 2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SP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XP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, ויסטה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NET Framework 3.5 SP1, 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, חלונות 7 ו-8</a:t>
            </a:r>
            <a:endParaRPr lang="he-IL" sz="1800" dirty="0">
              <a:latin typeface="David" pitchFamily="34" charset="-79"/>
              <a:cs typeface="David" pitchFamily="34" charset="-79"/>
            </a:endParaRPr>
          </a:p>
          <a:p>
            <a:pPr marL="360000" indent="-396000" algn="r">
              <a:spcAft>
                <a:spcPts val="200"/>
              </a:spcAft>
              <a:buFont typeface="Wingdings" pitchFamily="2" charset="2"/>
              <a:buChar char="ü"/>
            </a:pP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שילוב מהלכים אוטומטיים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, ייבוא נתונים מסוג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Archived Data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10" name="כותרת 9"/>
          <p:cNvSpPr>
            <a:spLocks noGrp="1"/>
          </p:cNvSpPr>
          <p:nvPr>
            <p:ph type="title" idx="4294967295"/>
          </p:nvPr>
        </p:nvSpPr>
        <p:spPr>
          <a:xfrm>
            <a:off x="611560" y="620689"/>
            <a:ext cx="8064896" cy="432048"/>
          </a:xfrm>
          <a:solidFill>
            <a:schemeClr val="accent2"/>
          </a:solidFill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SmartExporter</a:t>
            </a:r>
            <a:r>
              <a:rPr lang="he-IL" sz="2800" dirty="0">
                <a:solidFill>
                  <a:schemeClr val="bg1"/>
                </a:solidFill>
              </a:rPr>
              <a:t> – מאפיינים מרכזיים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085184"/>
            <a:ext cx="523695" cy="3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085184"/>
            <a:ext cx="386654" cy="2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01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כותרת 9"/>
          <p:cNvSpPr txBox="1">
            <a:spLocks/>
          </p:cNvSpPr>
          <p:nvPr/>
        </p:nvSpPr>
        <p:spPr bwMode="auto">
          <a:xfrm>
            <a:off x="539552" y="620688"/>
            <a:ext cx="8064896" cy="50323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schemeClr val="bg1"/>
                </a:solidFill>
                <a:latin typeface="David" pitchFamily="34" charset="-79"/>
                <a:ea typeface="+mj-ea"/>
                <a:cs typeface="David" pitchFamily="34" charset="-79"/>
              </a:rPr>
              <a:t>SmartExporter</a:t>
            </a:r>
            <a:r>
              <a:rPr lang="he-IL" sz="2500" dirty="0">
                <a:solidFill>
                  <a:schemeClr val="bg1"/>
                </a:solidFill>
                <a:latin typeface="David" pitchFamily="34" charset="-79"/>
                <a:ea typeface="+mj-ea"/>
                <a:cs typeface="David" pitchFamily="34" charset="-79"/>
              </a:rPr>
              <a:t> – מאפיינים טכניים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496944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רישוי אלקטרוני שנתי.</a:t>
            </a:r>
          </a:p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latin typeface="David" pitchFamily="34" charset="-79"/>
                <a:cs typeface="David" pitchFamily="34" charset="-79"/>
              </a:rPr>
              <a:t>השפעה על הביצועים בדומה לטרנזקציה 16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SE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ול 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SAP® Query to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ols</a:t>
            </a:r>
            <a:endParaRPr lang="he-IL" sz="18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  <a:p>
            <a:pPr marL="355600" indent="-355600" algn="r"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SE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פועלת עפ"י מנגנון ההרשאות כלומר עפ"י הפרופיל של כל אחד ב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SAP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ואינו מאפשר לחרוג מרמת ההרשאה.</a:t>
            </a:r>
          </a:p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לא ניתן לשנות נתונים במערכת ה 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SAP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– 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עבודה ב </a:t>
            </a:r>
            <a:r>
              <a:rPr lang="en-US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Read Only</a:t>
            </a:r>
            <a:endParaRPr lang="he-IL" sz="1800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באפשרות </a:t>
            </a:r>
            <a:r>
              <a:rPr lang="de-DE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SAP® administrator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לשלוט על השפעת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SmartExporter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על ביצועי מערכת ה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SAP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:</a:t>
            </a:r>
          </a:p>
          <a:p>
            <a:pPr marL="812800" lvl="1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שליטה בתזמון שליפת הנתונים</a:t>
            </a:r>
          </a:p>
          <a:p>
            <a:pPr marL="812800" lvl="1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שימוש ב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SAP® Process Overview (SM04) 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ל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ניטור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במהלך 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הריצה</a:t>
            </a:r>
          </a:p>
          <a:p>
            <a:pPr marL="812800" lvl="1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שימוש ב 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SAP® Job Overview (SM37)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ל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ניטור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של </a:t>
            </a: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שאילתות ברקע 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באמצעות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SmartExporter</a:t>
            </a:r>
            <a:endParaRPr lang="he-IL" sz="1800" dirty="0">
              <a:latin typeface="David" pitchFamily="34" charset="-79"/>
              <a:cs typeface="David" pitchFamily="34" charset="-79"/>
            </a:endParaRPr>
          </a:p>
          <a:p>
            <a:pPr marL="812800" lvl="1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למשמשים השפעה על הביצוע של </a:t>
            </a:r>
            <a:r>
              <a:rPr lang="en-US" sz="1800" dirty="0">
                <a:latin typeface="David" pitchFamily="34" charset="-79"/>
                <a:cs typeface="David" pitchFamily="34" charset="-79"/>
              </a:rPr>
              <a:t>SmartExporter</a:t>
            </a:r>
            <a:r>
              <a:rPr lang="he-IL" sz="1800" dirty="0">
                <a:latin typeface="David" pitchFamily="34" charset="-79"/>
                <a:cs typeface="David" pitchFamily="34" charset="-79"/>
              </a:rPr>
              <a:t> ע"י שינוי נפח השליפה</a:t>
            </a:r>
          </a:p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עבודה ב 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Batch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לשליפת נתונים ממספר טבלאות</a:t>
            </a:r>
          </a:p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גישה לכל הטבלאות 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לרבות 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database views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pooled &amp; cluster tables </a:t>
            </a:r>
            <a:endParaRPr lang="he-IL" sz="18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תקשורת עם מערכת ה 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SAP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דרך 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LIBRFC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ושימוש במודולי 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RFC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(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Remote Function Call 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)</a:t>
            </a:r>
          </a:p>
          <a:p>
            <a:pPr marL="355600" indent="-355600" algn="r">
              <a:buFont typeface="Wingdings" pitchFamily="2" charset="2"/>
              <a:buChar char="§"/>
            </a:pP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יכולת עבודה עד גרסת </a:t>
            </a:r>
            <a:r>
              <a:rPr lang="en-US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SAP</a:t>
            </a:r>
            <a:r>
              <a:rPr lang="he-IL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de-DE" sz="1800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4.6c</a:t>
            </a:r>
            <a:r>
              <a:rPr lang="de-DE" sz="18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 (Unicode/non-Unicode)</a:t>
            </a:r>
            <a:endParaRPr lang="he-IL" sz="180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לחצן פעולה: חזרה 6">
            <a:hlinkClick r:id="rId2" action="ppaction://hlinksldjump" highlightClick="1"/>
          </p:cNvPr>
          <p:cNvSpPr/>
          <p:nvPr/>
        </p:nvSpPr>
        <p:spPr>
          <a:xfrm>
            <a:off x="827584" y="6381328"/>
            <a:ext cx="360040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259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כותרת 8"/>
          <p:cNvSpPr>
            <a:spLocks noGrp="1"/>
          </p:cNvSpPr>
          <p:nvPr>
            <p:ph type="title" idx="4294967295"/>
          </p:nvPr>
        </p:nvSpPr>
        <p:spPr>
          <a:xfrm>
            <a:off x="467544" y="556794"/>
            <a:ext cx="8208912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e-IL" sz="2400" dirty="0"/>
              <a:t>שותפות עם </a:t>
            </a:r>
            <a:r>
              <a:rPr lang="en-US" sz="2400" dirty="0"/>
              <a:t>SAP</a:t>
            </a:r>
            <a:r>
              <a:rPr lang="he-IL" sz="2400" dirty="0"/>
              <a:t> ותאימות אינטגרציה</a:t>
            </a:r>
          </a:p>
        </p:txBody>
      </p:sp>
      <p:pic>
        <p:nvPicPr>
          <p:cNvPr id="6" name="תמונה 5" descr="תמונה שמכילה טקסט, צילום מסך, מכתב, גופן">
            <a:extLst>
              <a:ext uri="{FF2B5EF4-FFF2-40B4-BE49-F238E27FC236}">
                <a16:creationId xmlns:a16="http://schemas.microsoft.com/office/drawing/2014/main" id="{681ACC78-9EF8-EF67-3FCF-D68C6013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981927"/>
            <a:ext cx="3810570" cy="54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B561-66B3-4240-9D39-BCBB1F453323}" type="datetime13">
              <a:rPr lang="he-IL" smtClean="0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1253-8A07-4E3F-9E46-B8FF52E306D4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כותרת 4"/>
          <p:cNvSpPr>
            <a:spLocks noGrp="1"/>
          </p:cNvSpPr>
          <p:nvPr>
            <p:ph type="title" idx="4294967295"/>
          </p:nvPr>
        </p:nvSpPr>
        <p:spPr>
          <a:xfrm>
            <a:off x="2267744" y="620688"/>
            <a:ext cx="3816424" cy="432048"/>
          </a:xfrm>
        </p:spPr>
        <p:txBody>
          <a:bodyPr>
            <a:normAutofit fontScale="90000"/>
          </a:bodyPr>
          <a:lstStyle/>
          <a:p>
            <a:r>
              <a:rPr lang="he-IL" dirty="0"/>
              <a:t>תיעוד</a:t>
            </a:r>
            <a:r>
              <a:rPr lang="he-IL" baseline="0" dirty="0"/>
              <a:t> התקנה ותפעול</a:t>
            </a:r>
            <a:endParaRPr lang="he-IL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1854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מחבר חץ ישר 18"/>
          <p:cNvCxnSpPr/>
          <p:nvPr/>
        </p:nvCxnSpPr>
        <p:spPr>
          <a:xfrm>
            <a:off x="1678076" y="4149080"/>
            <a:ext cx="0" cy="36004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647" y="4484841"/>
            <a:ext cx="7625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800" dirty="0">
                <a:latin typeface="David" pitchFamily="34" charset="-79"/>
                <a:cs typeface="David" pitchFamily="34" charset="-79"/>
              </a:rPr>
              <a:t>הפעלה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A345AD06-2FDB-B063-7783-013C988FDE7E}"/>
              </a:ext>
            </a:extLst>
          </p:cNvPr>
          <p:cNvGrpSpPr/>
          <p:nvPr/>
        </p:nvGrpSpPr>
        <p:grpSpPr>
          <a:xfrm>
            <a:off x="1947652" y="997413"/>
            <a:ext cx="6408712" cy="4894803"/>
            <a:chOff x="1979712" y="980728"/>
            <a:chExt cx="6408712" cy="4894803"/>
          </a:xfrm>
        </p:grpSpPr>
        <p:sp>
          <p:nvSpPr>
            <p:cNvPr id="11" name="TextBox 10"/>
            <p:cNvSpPr txBox="1"/>
            <p:nvPr/>
          </p:nvSpPr>
          <p:spPr>
            <a:xfrm>
              <a:off x="6228184" y="980728"/>
              <a:ext cx="21602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latin typeface="David" pitchFamily="34" charset="-79"/>
                  <a:cs typeface="David" pitchFamily="34" charset="-79"/>
                </a:rPr>
                <a:t>מדריך למשתמש</a:t>
              </a:r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79712" y="2852936"/>
              <a:ext cx="129614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תמונה 6" descr="תמונה שמכילה טקסט, צילום מסך, גופן, מספר">
              <a:extLst>
                <a:ext uri="{FF2B5EF4-FFF2-40B4-BE49-F238E27FC236}">
                  <a16:creationId xmlns:a16="http://schemas.microsoft.com/office/drawing/2014/main" id="{2BB69557-B0A4-C558-8B36-EEF756BB3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3345" y="1674312"/>
              <a:ext cx="4989601" cy="4201219"/>
            </a:xfrm>
            <a:prstGeom prst="rect">
              <a:avLst/>
            </a:prstGeom>
          </p:spPr>
        </p:pic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1FD46614-AFFD-ED27-313F-84314A76BEB1}"/>
              </a:ext>
            </a:extLst>
          </p:cNvPr>
          <p:cNvGrpSpPr/>
          <p:nvPr/>
        </p:nvGrpSpPr>
        <p:grpSpPr>
          <a:xfrm>
            <a:off x="2762755" y="1122685"/>
            <a:ext cx="5677545" cy="4829837"/>
            <a:chOff x="2710879" y="1129950"/>
            <a:chExt cx="5677545" cy="4829837"/>
          </a:xfrm>
        </p:grpSpPr>
        <p:pic>
          <p:nvPicPr>
            <p:cNvPr id="10" name="תמונה 9" descr="תמונה שמכילה טקסט, צילום מסך">
              <a:extLst>
                <a:ext uri="{FF2B5EF4-FFF2-40B4-BE49-F238E27FC236}">
                  <a16:creationId xmlns:a16="http://schemas.microsoft.com/office/drawing/2014/main" id="{731BC155-44EA-9C7C-5508-E444926D7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5191" y="1129950"/>
              <a:ext cx="5273233" cy="4829837"/>
            </a:xfrm>
            <a:prstGeom prst="rect">
              <a:avLst/>
            </a:prstGeom>
          </p:spPr>
        </p:pic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82482D73-D2E8-D9FE-1F14-43657DF86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0879" y="2561382"/>
              <a:ext cx="386968" cy="35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6BA6E79A-80D9-C150-2A9D-A3943AE10A37}"/>
              </a:ext>
            </a:extLst>
          </p:cNvPr>
          <p:cNvGrpSpPr/>
          <p:nvPr/>
        </p:nvGrpSpPr>
        <p:grpSpPr>
          <a:xfrm>
            <a:off x="2166183" y="1002675"/>
            <a:ext cx="5637471" cy="5363323"/>
            <a:chOff x="2187352" y="2164575"/>
            <a:chExt cx="5637471" cy="5363323"/>
          </a:xfrm>
        </p:grpSpPr>
        <p:pic>
          <p:nvPicPr>
            <p:cNvPr id="13" name="תמונה 12" descr="תמונה שמכילה טקסט, צילום מסך, גופן, מסמך">
              <a:extLst>
                <a:ext uri="{FF2B5EF4-FFF2-40B4-BE49-F238E27FC236}">
                  <a16:creationId xmlns:a16="http://schemas.microsoft.com/office/drawing/2014/main" id="{D68AE59D-82C9-94F2-9408-87A5D7AC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9237" y="2164575"/>
              <a:ext cx="4915586" cy="5363323"/>
            </a:xfrm>
            <a:prstGeom prst="rect">
              <a:avLst/>
            </a:prstGeom>
          </p:spPr>
        </p:pic>
        <p:cxnSp>
          <p:nvCxnSpPr>
            <p:cNvPr id="33" name="מחבר חץ ישר 32">
              <a:extLst>
                <a:ext uri="{FF2B5EF4-FFF2-40B4-BE49-F238E27FC236}">
                  <a16:creationId xmlns:a16="http://schemas.microsoft.com/office/drawing/2014/main" id="{6703F01E-962A-480D-12F4-C43D858F8757}"/>
                </a:ext>
              </a:extLst>
            </p:cNvPr>
            <p:cNvCxnSpPr/>
            <p:nvPr/>
          </p:nvCxnSpPr>
          <p:spPr>
            <a:xfrm>
              <a:off x="2187352" y="4846237"/>
              <a:ext cx="66950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89E8F1A-1B9D-DC4E-F95B-2FAC1CF61511}"/>
              </a:ext>
            </a:extLst>
          </p:cNvPr>
          <p:cNvSpPr txBox="1"/>
          <p:nvPr/>
        </p:nvSpPr>
        <p:spPr>
          <a:xfrm>
            <a:off x="993158" y="5343480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/>
              <a:t>Online Help</a:t>
            </a:r>
            <a:endParaRPr lang="he-IL" sz="1400" b="1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5D1984D2-920E-4AC4-F52B-7601021C9E0C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2145286" y="5497368"/>
            <a:ext cx="50773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 descr="תמונה שמכילה טקסט, צילום מסך, תוכנה, גופן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C5DAE2E8-3A66-1B39-CE8E-71BC04E00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999" y="4807218"/>
            <a:ext cx="5832647" cy="124098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49B3D086-8926-131E-F1AF-63E30CC42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22" y="1865303"/>
            <a:ext cx="1721760" cy="2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A40D98A-C3E7-9AA6-15AD-7E87B630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On Line Help </a:t>
            </a:r>
            <a:r>
              <a:rPr lang="he-IL" dirty="0"/>
              <a:t> בהתקנה ושליפת נתונים</a:t>
            </a:r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CBF258F4-FAE0-B98B-0B80-DDBBB93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שמורות</a:t>
            </a:r>
            <a:r>
              <a:rPr lang="en-US"/>
              <a:t> </a:t>
            </a:r>
            <a:r>
              <a:rPr lang="he-IL"/>
              <a:t>©</a:t>
            </a:r>
            <a:endParaRPr lang="he-IL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F79FB698-42D7-72D1-771E-5A444F47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4C04-11FB-4A9A-A179-4A96B482656E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FF66058-6F64-18E4-9D88-A964CFD7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4BF2-8D7D-41B8-AFA0-0AB07F0ED5D3}" type="datetime13">
              <a:rPr lang="he-IL" smtClean="0"/>
              <a:pPr/>
              <a:t>24.01.2026</a:t>
            </a:fld>
            <a:endParaRPr lang="he-IL" dirty="0"/>
          </a:p>
        </p:txBody>
      </p:sp>
      <p:pic>
        <p:nvPicPr>
          <p:cNvPr id="7" name="תמונה 6" descr="תמונה שמכילה טקסט, חשמל, צילום מסך, דף אינטרנט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1D147FB-E77B-2A24-3E05-7E0D0025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84" y="1320790"/>
            <a:ext cx="8162056" cy="5101285"/>
          </a:xfrm>
          <a:prstGeom prst="rect">
            <a:avLst/>
          </a:prstGeom>
        </p:spPr>
      </p:pic>
      <p:pic>
        <p:nvPicPr>
          <p:cNvPr id="9" name="תמונה 8" descr="תמונה שמכילה טקסט, גופן, צילום מסך, לוגו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33D124D-E5FF-269E-A627-C86FBB1D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068604"/>
            <a:ext cx="4886730" cy="35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259632" y="692696"/>
            <a:ext cx="54006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596336" y="6381750"/>
            <a:ext cx="1306364" cy="260350"/>
          </a:xfrm>
        </p:spPr>
        <p:txBody>
          <a:bodyPr/>
          <a:lstStyle/>
          <a:p>
            <a:pPr>
              <a:defRPr/>
            </a:pPr>
            <a:fld id="{B1140547-AEFB-4614-A2EF-662F37BF57B7}" type="datetime13">
              <a:rPr lang="he-IL"/>
              <a:pPr>
                <a:defRPr/>
              </a:pPr>
              <a:t>24.01.2026</a:t>
            </a:fld>
            <a:endParaRPr lang="en-US" dirty="0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042988" y="6308725"/>
            <a:ext cx="5181600" cy="385763"/>
          </a:xfrm>
        </p:spPr>
        <p:txBody>
          <a:bodyPr/>
          <a:lstStyle/>
          <a:p>
            <a:pPr>
              <a:defRPr/>
            </a:pPr>
            <a:r>
              <a:rPr lang="he-IL" dirty="0"/>
              <a:t>כל הזכויות שמורות ©</a:t>
            </a:r>
            <a:endParaRPr lang="en-US" dirty="0"/>
          </a:p>
        </p:txBody>
      </p:sp>
      <p:sp>
        <p:nvSpPr>
          <p:cNvPr id="9" name="כותרת 8"/>
          <p:cNvSpPr>
            <a:spLocks noGrp="1"/>
          </p:cNvSpPr>
          <p:nvPr>
            <p:ph type="title" idx="4294967295"/>
          </p:nvPr>
        </p:nvSpPr>
        <p:spPr>
          <a:xfrm>
            <a:off x="2123728" y="548680"/>
            <a:ext cx="4752528" cy="504056"/>
          </a:xfrm>
        </p:spPr>
        <p:txBody>
          <a:bodyPr anchor="t"/>
          <a:lstStyle/>
          <a:p>
            <a:pPr eaLnBrk="0" fontAlgn="base" latinLnBrk="0" hangingPunct="0"/>
            <a:r>
              <a:rPr lang="de-DE" sz="2200" b="0" i="0" spc="0" baseline="0" dirty="0">
                <a:solidFill>
                  <a:srgbClr val="000000"/>
                </a:solidFill>
                <a:ea typeface="+mn-ea"/>
              </a:rPr>
              <a:t>SmartExporter</a:t>
            </a:r>
            <a:r>
              <a:rPr lang="he-IL" sz="2200" b="0" i="0" spc="0" baseline="0" dirty="0">
                <a:solidFill>
                  <a:srgbClr val="000000"/>
                </a:solidFill>
                <a:ea typeface="+mn-ea"/>
              </a:rPr>
              <a:t> - אינטגרציה עם </a:t>
            </a:r>
            <a:r>
              <a:rPr lang="en-US" sz="2200" b="0" i="0" spc="0" baseline="0" dirty="0">
                <a:solidFill>
                  <a:srgbClr val="000000"/>
                </a:solidFill>
                <a:ea typeface="+mn-ea"/>
              </a:rPr>
              <a:t>IDEA</a:t>
            </a:r>
            <a:endParaRPr lang="de-DE" sz="2200" b="0" i="0" spc="0" baseline="0" dirty="0">
              <a:solidFill>
                <a:srgbClr val="000000"/>
              </a:solidFill>
              <a:ea typeface="+mn-ea"/>
            </a:endParaRPr>
          </a:p>
          <a:p>
            <a:endParaRPr lang="he-IL" sz="2200" dirty="0"/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388" y="6381750"/>
            <a:ext cx="550862" cy="295275"/>
          </a:xfrm>
        </p:spPr>
        <p:txBody>
          <a:bodyPr/>
          <a:lstStyle/>
          <a:p>
            <a:pPr>
              <a:defRPr/>
            </a:pPr>
            <a:fld id="{753A7AD9-0B3D-44D3-AC6E-8A6A8E2D4FE9}" type="slidenum">
              <a:rPr lang="he-IL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" name="תמונה 10" descr="תמונה שמכילה טקסט, חשמל, צילום מסך, תצוגה">
            <a:extLst>
              <a:ext uri="{FF2B5EF4-FFF2-40B4-BE49-F238E27FC236}">
                <a16:creationId xmlns:a16="http://schemas.microsoft.com/office/drawing/2014/main" id="{F882906B-3EEB-BC97-53FC-D842A135E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203324"/>
            <a:ext cx="5153744" cy="4810796"/>
          </a:xfrm>
          <a:prstGeom prst="rect">
            <a:avLst/>
          </a:prstGeom>
        </p:spPr>
      </p:pic>
      <p:pic>
        <p:nvPicPr>
          <p:cNvPr id="3" name="תמונה 2" descr="תמונה שמכילה טקסט, חשמל, צילום מסך, תוכנה">
            <a:extLst>
              <a:ext uri="{FF2B5EF4-FFF2-40B4-BE49-F238E27FC236}">
                <a16:creationId xmlns:a16="http://schemas.microsoft.com/office/drawing/2014/main" id="{393B90AF-2AE2-47CE-BC02-F52F3B5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058171"/>
            <a:ext cx="6649378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2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9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1863</Words>
  <Application>Microsoft Office PowerPoint</Application>
  <PresentationFormat>‫הצגה על המסך (4:3)</PresentationFormat>
  <Paragraphs>306</Paragraphs>
  <Slides>34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1" baseType="lpstr">
      <vt:lpstr>Arial</vt:lpstr>
      <vt:lpstr>Calibri</vt:lpstr>
      <vt:lpstr>Corporate S Demi</vt:lpstr>
      <vt:lpstr>David</vt:lpstr>
      <vt:lpstr>Tahoma</vt:lpstr>
      <vt:lpstr>Wingdings</vt:lpstr>
      <vt:lpstr>V9-new</vt:lpstr>
      <vt:lpstr> בקרה מתמשכת באמצעות IDEA לנתונים המנוהלים ב- SAP®</vt:lpstr>
      <vt:lpstr>תודה על ההקשבה </vt:lpstr>
      <vt:lpstr>תמצית יכולות תוכנת IDEA ככלי בקרה</vt:lpstr>
      <vt:lpstr>SmartExporter – מאפיינים מרכזיים</vt:lpstr>
      <vt:lpstr>מצגת של PowerPoint‏</vt:lpstr>
      <vt:lpstr>שותפות עם SAP ותאימות אינטגרציה</vt:lpstr>
      <vt:lpstr>תיעוד התקנה ותפעול</vt:lpstr>
      <vt:lpstr>On Line Help  בהתקנה ושליפת נתונים</vt:lpstr>
      <vt:lpstr>SmartExporter - אינטגרציה עם IDEA </vt:lpstr>
      <vt:lpstr>Data dictionary – Download your firm’s DD / Decide on a generic DD</vt:lpstr>
      <vt:lpstr>Create Data Request - introduction</vt:lpstr>
      <vt:lpstr>Manage up to 10 SAP Connections</vt:lpstr>
      <vt:lpstr>בחירת טבלאות</vt:lpstr>
      <vt:lpstr>פילטרים גלובליים</vt:lpstr>
      <vt:lpstr>בחירת שדות ופילטרים על נתוני הטבלה</vt:lpstr>
      <vt:lpstr>שדות ופילטרים - עיון בנתונים</vt:lpstr>
      <vt:lpstr>אופציות בסיום התהליך</vt:lpstr>
      <vt:lpstr>מצגת של PowerPoint‏</vt:lpstr>
      <vt:lpstr>הדגמת ביצוע JOIN בסביבת SAP</vt:lpstr>
      <vt:lpstr>הדגמת ביצוע JOIN בסביבת ה SAP - המשך </vt:lpstr>
      <vt:lpstr>הדגמת ביצוע JOIN בסביבת ה SAP - המשך </vt:lpstr>
      <vt:lpstr>הדגמת ביצוע JOIN בסביבת ה SAP - המשך</vt:lpstr>
      <vt:lpstr>הדגמת ביצוע JOIN בסביבת ה SAP - המשך</vt:lpstr>
      <vt:lpstr>צפייה בנתונים – השוואת גודל שליפה</vt:lpstr>
      <vt:lpstr>מצגת של PowerPoint‏</vt:lpstr>
      <vt:lpstr>Initial Situation</vt:lpstr>
      <vt:lpstr>Fast access to SAP® data</vt:lpstr>
      <vt:lpstr>SmartExporter: Simply extract, then audit</vt:lpstr>
      <vt:lpstr>You don‘t have to be a trained SAP® user!</vt:lpstr>
      <vt:lpstr>SmartExporter: Concept of favorites</vt:lpstr>
      <vt:lpstr>SmartExporter: Convenient and quick</vt:lpstr>
      <vt:lpstr>Online? Offline? Both.</vt:lpstr>
      <vt:lpstr>SmartExporter: Transparent, traceable &amp; secure</vt:lpstr>
      <vt:lpstr>מגבלות שליפת נתונים בכלים Built-In  ב SAP®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SmartExporter -   וניהולםSAP® כריית מידע מנתוני</dc:title>
  <dc:creator>Dann</dc:creator>
  <cp:lastModifiedBy>Dan Netanyahu</cp:lastModifiedBy>
  <cp:revision>41</cp:revision>
  <dcterms:created xsi:type="dcterms:W3CDTF">2014-06-10T10:25:01Z</dcterms:created>
  <dcterms:modified xsi:type="dcterms:W3CDTF">2026-01-24T08:47:20Z</dcterms:modified>
</cp:coreProperties>
</file>